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74" r:id="rId10"/>
    <p:sldId id="275" r:id="rId11"/>
    <p:sldId id="273" r:id="rId12"/>
    <p:sldId id="268" r:id="rId13"/>
    <p:sldId id="269" r:id="rId14"/>
    <p:sldId id="270" r:id="rId15"/>
    <p:sldId id="271" r:id="rId16"/>
    <p:sldId id="272" r:id="rId17"/>
    <p:sldId id="276" r:id="rId18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Zadana sekcija" id="{11A77FF0-DFB9-4A4A-8953-93E36894B048}">
          <p14:sldIdLst>
            <p14:sldId id="256"/>
            <p14:sldId id="258"/>
            <p14:sldId id="257"/>
            <p14:sldId id="259"/>
            <p14:sldId id="260"/>
            <p14:sldId id="261"/>
            <p14:sldId id="262"/>
          </p14:sldIdLst>
        </p14:section>
        <p14:section name="Sekcija bez naslova" id="{D456C030-F766-4550-AF31-EA26D02F0438}">
          <p14:sldIdLst>
            <p14:sldId id="263"/>
            <p14:sldId id="274"/>
            <p14:sldId id="275"/>
            <p14:sldId id="273"/>
            <p14:sldId id="268"/>
            <p14:sldId id="269"/>
            <p14:sldId id="270"/>
            <p14:sldId id="271"/>
            <p14:sldId id="272"/>
            <p14:sldId id="27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slaj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r-HR" smtClean="0"/>
              <a:t>Kliknite da biste uredili stil podnaslova matrice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89792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okomit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01577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Okomit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komit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okomitog tekst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42456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064106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sekci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68921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637476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s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4" name="Rezervirano mjesto sadržaja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5" name="Rezervirano mjesto tekst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6" name="Rezervirano mjesto sadržaja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7" name="Rezervirano mjesto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8" name="Rezervirano mjesto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Rezervirano mjesto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762388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4" name="Rezervirano mjesto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Rezervirano mjesto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5455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3" name="Rezervirano mjesto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Rezervirano mjesto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8645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48927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 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Rezervirano mjesto tekst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r-HR" smtClean="0"/>
              <a:t>Uredite stilove teksta matrice</a:t>
            </a:r>
          </a:p>
        </p:txBody>
      </p:sp>
      <p:sp>
        <p:nvSpPr>
          <p:cNvPr id="5" name="Rezervirano mjesto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6" name="Rezervirano mjesto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Rezervirano mjesto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698132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8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zervirano mjesto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r-HR" smtClean="0"/>
              <a:t>Uredite stil naslova matrice</a:t>
            </a:r>
            <a:endParaRPr lang="hr-HR"/>
          </a:p>
        </p:txBody>
      </p:sp>
      <p:sp>
        <p:nvSpPr>
          <p:cNvPr id="3" name="Rezervirano mjesto tekst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r-HR" smtClean="0"/>
              <a:t>Uredite stilove teksta matrice</a:t>
            </a:r>
          </a:p>
          <a:p>
            <a:pPr lvl="1"/>
            <a:r>
              <a:rPr lang="hr-HR" smtClean="0"/>
              <a:t>Druga razina</a:t>
            </a:r>
          </a:p>
          <a:p>
            <a:pPr lvl="2"/>
            <a:r>
              <a:rPr lang="hr-HR" smtClean="0"/>
              <a:t>Treća razina</a:t>
            </a:r>
          </a:p>
          <a:p>
            <a:pPr lvl="3"/>
            <a:r>
              <a:rPr lang="hr-HR" smtClean="0"/>
              <a:t>Četvrta razina</a:t>
            </a:r>
          </a:p>
          <a:p>
            <a:pPr lvl="4"/>
            <a:r>
              <a:rPr lang="hr-HR" smtClean="0"/>
              <a:t>Peta razina</a:t>
            </a:r>
            <a:endParaRPr lang="hr-HR"/>
          </a:p>
        </p:txBody>
      </p:sp>
      <p:sp>
        <p:nvSpPr>
          <p:cNvPr id="4" name="Rezervirano mjesto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CE140E-E3E7-4138-A3B2-8E2E332373A4}" type="datetimeFigureOut">
              <a:rPr lang="hr-HR" smtClean="0"/>
              <a:t>17.1.2020.</a:t>
            </a:fld>
            <a:endParaRPr lang="hr-HR"/>
          </a:p>
        </p:txBody>
      </p:sp>
      <p:sp>
        <p:nvSpPr>
          <p:cNvPr id="5" name="Rezervirano mjesto podnožj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Rezervirano mjesto broja slajd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4A4F52-CF20-4217-8434-53B7E20CCAE3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53731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616753"/>
            <a:ext cx="9144000" cy="2387600"/>
          </a:xfrm>
        </p:spPr>
        <p:txBody>
          <a:bodyPr>
            <a:normAutofit/>
          </a:bodyPr>
          <a:lstStyle/>
          <a:p>
            <a:r>
              <a:rPr lang="hr-HR" dirty="0" smtClean="0"/>
              <a:t>PREVENCIJA TRGOVANJA LJUDIMA</a:t>
            </a:r>
            <a:br>
              <a:rPr lang="hr-HR" dirty="0" smtClean="0"/>
            </a:br>
            <a:r>
              <a:rPr lang="hr-HR" sz="1800" dirty="0" smtClean="0"/>
              <a:t>Znanstvena projektna konferencija, Osijek, 17.-18.1.2020.</a:t>
            </a:r>
            <a:endParaRPr lang="hr-HR" sz="1800" dirty="0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851236"/>
            <a:ext cx="9144000" cy="580915"/>
          </a:xfrm>
        </p:spPr>
        <p:txBody>
          <a:bodyPr>
            <a:normAutofit/>
          </a:bodyPr>
          <a:lstStyle/>
          <a:p>
            <a:r>
              <a:rPr lang="hr-HR" sz="2000" dirty="0" smtClean="0"/>
              <a:t>Iva Vrebac </a:t>
            </a:r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8712" y="4667927"/>
            <a:ext cx="5454575" cy="122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51143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5. Suradnja i razmjena iskustava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94852" y="1516828"/>
            <a:ext cx="4303059" cy="5013064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Međunarodni pokret Crvenog križa i Crvenog polumjeseca</a:t>
            </a:r>
          </a:p>
          <a:p>
            <a:r>
              <a:rPr lang="hr-HR" dirty="0" smtClean="0"/>
              <a:t>Međunarodne mreže</a:t>
            </a:r>
          </a:p>
          <a:p>
            <a:r>
              <a:rPr lang="hr-HR" dirty="0" smtClean="0"/>
              <a:t>Suradnja s drugim lokalnim društvima</a:t>
            </a:r>
          </a:p>
          <a:p>
            <a:r>
              <a:rPr lang="hr-HR" dirty="0" smtClean="0"/>
              <a:t>Suradnja s partnerskim organizacijama i institucijama (PU, CNZD, Savjet mladih Grada Osijeka, Savjet mladih OBŽ, AMPEU, škole, vrtići</a:t>
            </a:r>
            <a:r>
              <a:rPr lang="hr-HR" smtClean="0"/>
              <a:t>, </a:t>
            </a:r>
            <a:r>
              <a:rPr lang="hr-HR" smtClean="0"/>
              <a:t>fakulteti)</a:t>
            </a:r>
            <a:endParaRPr lang="hr-HR" dirty="0" smtClean="0"/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477694" y="2341585"/>
            <a:ext cx="4127679" cy="3095759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112" y="2571316"/>
            <a:ext cx="3515061" cy="263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4122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106" y="-128341"/>
            <a:ext cx="10515600" cy="1325563"/>
          </a:xfrm>
        </p:spPr>
        <p:txBody>
          <a:bodyPr/>
          <a:lstStyle/>
          <a:p>
            <a:r>
              <a:rPr lang="hr-HR" dirty="0"/>
              <a:t>6</a:t>
            </a:r>
            <a:r>
              <a:rPr lang="hr-HR" dirty="0" smtClean="0"/>
              <a:t>. Javna događanja</a:t>
            </a:r>
            <a:endParaRPr lang="hr-HR" dirty="0"/>
          </a:p>
        </p:txBody>
      </p:sp>
      <p:pic>
        <p:nvPicPr>
          <p:cNvPr id="4" name="Rezervirano mjesto sadržaja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5273" y="558230"/>
            <a:ext cx="3564958" cy="2673719"/>
          </a:xfr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3789" y="3615127"/>
            <a:ext cx="3656442" cy="2742332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011" y="558229"/>
            <a:ext cx="3564958" cy="2673719"/>
          </a:xfrm>
          <a:prstGeom prst="rect">
            <a:avLst/>
          </a:prstGeom>
        </p:spPr>
      </p:pic>
      <p:pic>
        <p:nvPicPr>
          <p:cNvPr id="7" name="Slika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681" y="3615127"/>
            <a:ext cx="3659562" cy="2742332"/>
          </a:xfrm>
          <a:prstGeom prst="rect">
            <a:avLst/>
          </a:prstGeom>
        </p:spPr>
      </p:pic>
      <p:sp>
        <p:nvSpPr>
          <p:cNvPr id="3" name="TekstniOkvir 2"/>
          <p:cNvSpPr txBox="1"/>
          <p:nvPr/>
        </p:nvSpPr>
        <p:spPr>
          <a:xfrm>
            <a:off x="566671" y="1058204"/>
            <a:ext cx="427578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smtClean="0"/>
              <a:t>Izložbe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smtClean="0"/>
              <a:t>Obilježavanje važnih datuma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smtClean="0"/>
              <a:t>Performansi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smtClean="0"/>
              <a:t>Projekcije filmova</a:t>
            </a:r>
            <a:endParaRPr lang="hr-HR" sz="2800" dirty="0"/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961" y="3731923"/>
            <a:ext cx="4206110" cy="2371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5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G:\mišica milica\za prezentaciju\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1031" y="0"/>
            <a:ext cx="4897437" cy="692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kstniOkvir 2"/>
          <p:cNvSpPr txBox="1"/>
          <p:nvPr/>
        </p:nvSpPr>
        <p:spPr>
          <a:xfrm>
            <a:off x="257577" y="643944"/>
            <a:ext cx="47394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400" dirty="0" smtClean="0"/>
              <a:t>7. Sigurna mjesta</a:t>
            </a:r>
            <a:endParaRPr lang="hr-HR" sz="4400" dirty="0"/>
          </a:p>
        </p:txBody>
      </p:sp>
    </p:spTree>
    <p:extLst>
      <p:ext uri="{BB962C8B-B14F-4D97-AF65-F5344CB8AC3E}">
        <p14:creationId xmlns:p14="http://schemas.microsoft.com/office/powerpoint/2010/main" val="383687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fld id="{969485CC-ADE7-4759-B7BB-56DDA64D7E9C}" type="slidenum">
              <a:rPr lang="hr-HR" smtClean="0"/>
              <a:pPr/>
              <a:t>13</a:t>
            </a:fld>
            <a:endParaRPr lang="hr-HR" smtClean="0"/>
          </a:p>
        </p:txBody>
      </p:sp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596" y="0"/>
            <a:ext cx="8229600" cy="1143000"/>
          </a:xfrm>
        </p:spPr>
        <p:txBody>
          <a:bodyPr/>
          <a:lstStyle/>
          <a:p>
            <a:pPr eaLnBrk="1" hangingPunct="1"/>
            <a:r>
              <a:rPr lang="hr-HR" dirty="0" smtClean="0"/>
              <a:t>Mjere opreza</a:t>
            </a:r>
          </a:p>
        </p:txBody>
      </p:sp>
      <p:sp>
        <p:nvSpPr>
          <p:cNvPr id="655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6224" y="820729"/>
            <a:ext cx="8229600" cy="5857892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hr-HR" b="1" i="1" dirty="0" smtClean="0">
                <a:solidFill>
                  <a:schemeClr val="tx2"/>
                </a:solidFill>
              </a:rPr>
              <a:t>Na razgovoru za posao</a:t>
            </a:r>
            <a:r>
              <a:rPr lang="hr-HR" b="1" dirty="0" smtClean="0">
                <a:solidFill>
                  <a:schemeClr val="tx2"/>
                </a:solidFill>
              </a:rPr>
              <a:t>:</a:t>
            </a:r>
          </a:p>
          <a:p>
            <a:pPr eaLnBrk="1" hangingPunct="1"/>
            <a:r>
              <a:rPr lang="hr-HR" sz="2400" dirty="0"/>
              <a:t>Temeljito se raspitajte o svim detaljima posla i zatražite da vam se predoči i objasni ugovor koji mora biti jasan, napisan na vašem jeziku i koji mora sadržavati: </a:t>
            </a:r>
          </a:p>
          <a:p>
            <a:pPr eaLnBrk="1" hangingPunct="1">
              <a:buFontTx/>
              <a:buNone/>
            </a:pPr>
            <a:r>
              <a:rPr lang="hr-HR" sz="2400" dirty="0"/>
              <a:t>		</a:t>
            </a:r>
            <a:r>
              <a:rPr lang="hr-HR" sz="2400" dirty="0" smtClean="0"/>
              <a:t>- </a:t>
            </a:r>
            <a:r>
              <a:rPr lang="hr-HR" sz="2400" dirty="0"/>
              <a:t>ime države i grada u kojem ćete raditi te ime i </a:t>
            </a:r>
            <a:r>
              <a:rPr lang="hr-HR" sz="2400" dirty="0" smtClean="0"/>
              <a:t>		adresu </a:t>
            </a:r>
            <a:r>
              <a:rPr lang="hr-HR" sz="2400" dirty="0"/>
              <a:t>agencije </a:t>
            </a:r>
            <a:r>
              <a:rPr lang="hr-HR" sz="2400" dirty="0" smtClean="0"/>
              <a:t>preko </a:t>
            </a:r>
            <a:r>
              <a:rPr lang="hr-HR" sz="2400" dirty="0"/>
              <a:t>koje se zapošljavate;</a:t>
            </a:r>
          </a:p>
          <a:p>
            <a:pPr eaLnBrk="1" hangingPunct="1">
              <a:buFontTx/>
              <a:buNone/>
            </a:pPr>
            <a:r>
              <a:rPr lang="hr-HR" sz="2400" dirty="0"/>
              <a:t>		</a:t>
            </a:r>
            <a:r>
              <a:rPr lang="hr-HR" sz="2400" dirty="0" smtClean="0"/>
              <a:t>- </a:t>
            </a:r>
            <a:r>
              <a:rPr lang="hr-HR" sz="2400" dirty="0"/>
              <a:t>ime poslodavca te njegovu adresu i broj telefonske </a:t>
            </a:r>
            <a:r>
              <a:rPr lang="hr-HR" sz="2400" dirty="0" smtClean="0"/>
              <a:t>	fiksne </a:t>
            </a:r>
            <a:r>
              <a:rPr lang="hr-HR" sz="2400" dirty="0"/>
              <a:t>linije (</a:t>
            </a:r>
            <a:r>
              <a:rPr lang="hr-HR" sz="2400" b="1" dirty="0"/>
              <a:t>ne samo broj mobilnog telefona!</a:t>
            </a:r>
            <a:r>
              <a:rPr lang="hr-HR" sz="2400" dirty="0"/>
              <a:t>);</a:t>
            </a:r>
          </a:p>
          <a:p>
            <a:pPr eaLnBrk="1" hangingPunct="1">
              <a:buFontTx/>
              <a:buNone/>
            </a:pPr>
            <a:r>
              <a:rPr lang="hr-HR" sz="2400" dirty="0"/>
              <a:t>		</a:t>
            </a:r>
            <a:r>
              <a:rPr lang="hr-HR" sz="2400" dirty="0" smtClean="0"/>
              <a:t>- </a:t>
            </a:r>
            <a:r>
              <a:rPr lang="hr-HR" sz="2400" dirty="0"/>
              <a:t>dužinu trajanja ugovora;</a:t>
            </a:r>
          </a:p>
          <a:p>
            <a:pPr eaLnBrk="1" hangingPunct="1">
              <a:buFontTx/>
              <a:buNone/>
            </a:pPr>
            <a:r>
              <a:rPr lang="hr-HR" sz="2400" dirty="0"/>
              <a:t>		</a:t>
            </a:r>
            <a:r>
              <a:rPr lang="hr-HR" sz="2400" dirty="0" smtClean="0"/>
              <a:t>- </a:t>
            </a:r>
            <a:r>
              <a:rPr lang="hr-HR" sz="2400" dirty="0"/>
              <a:t>posljedice raskida ugovora.</a:t>
            </a:r>
          </a:p>
          <a:p>
            <a:r>
              <a:rPr lang="hr-HR" sz="2400" dirty="0"/>
              <a:t>Ugovor mora biti jasno napisan u četiri primjerka, dva na stranom jeziku i dva na vašem jeziku. Po jedan primjerak od svakog ugovora ostaje vama. </a:t>
            </a:r>
          </a:p>
        </p:txBody>
      </p:sp>
    </p:spTree>
    <p:extLst>
      <p:ext uri="{BB962C8B-B14F-4D97-AF65-F5344CB8AC3E}">
        <p14:creationId xmlns:p14="http://schemas.microsoft.com/office/powerpoint/2010/main" val="655225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fld id="{18DBC922-C722-4CDC-B838-9D132C26D88C}" type="slidenum">
              <a:rPr lang="hr-HR" smtClean="0"/>
              <a:pPr/>
              <a:t>14</a:t>
            </a:fld>
            <a:endParaRPr lang="hr-HR" smtClean="0"/>
          </a:p>
        </p:txBody>
      </p:sp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596" y="0"/>
            <a:ext cx="8229600" cy="1143000"/>
          </a:xfrm>
        </p:spPr>
        <p:txBody>
          <a:bodyPr/>
          <a:lstStyle/>
          <a:p>
            <a:pPr eaLnBrk="1" hangingPunct="1"/>
            <a:r>
              <a:rPr lang="hr-HR" dirty="0" smtClean="0"/>
              <a:t>Mjere opreza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0004" y="1071546"/>
            <a:ext cx="9472191" cy="5500726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hr-HR" b="1" i="1" dirty="0" smtClean="0">
                <a:solidFill>
                  <a:schemeClr val="tx2"/>
                </a:solidFill>
              </a:rPr>
              <a:t>Prije polaska:</a:t>
            </a:r>
          </a:p>
          <a:p>
            <a:pPr eaLnBrk="1" hangingPunct="1">
              <a:lnSpc>
                <a:spcPct val="90000"/>
              </a:lnSpc>
            </a:pPr>
            <a:r>
              <a:rPr lang="hr-HR" sz="2400" dirty="0"/>
              <a:t>Stupite u kontakt s poslodavcem i detaljno se raspitajte o poslu koji ćete obavljati!</a:t>
            </a:r>
          </a:p>
          <a:p>
            <a:pPr eaLnBrk="1" hangingPunct="1">
              <a:lnSpc>
                <a:spcPct val="90000"/>
              </a:lnSpc>
            </a:pPr>
            <a:r>
              <a:rPr lang="hr-HR" sz="2400" dirty="0"/>
              <a:t>Obavezno naučite osnovne fraze jezika zemlje u kojoj ćete raditi!</a:t>
            </a:r>
          </a:p>
          <a:p>
            <a:pPr eaLnBrk="1" hangingPunct="1">
              <a:lnSpc>
                <a:spcPct val="90000"/>
              </a:lnSpc>
            </a:pPr>
            <a:r>
              <a:rPr lang="hr-HR" sz="2400" dirty="0"/>
              <a:t>Nabavite vodiče, planove gradova, adrese za kontakt (policija, konzularnim uredima RH…)</a:t>
            </a:r>
          </a:p>
          <a:p>
            <a:pPr eaLnBrk="1" hangingPunct="1">
              <a:lnSpc>
                <a:spcPct val="90000"/>
              </a:lnSpc>
            </a:pPr>
            <a:r>
              <a:rPr lang="hr-HR" sz="2400" dirty="0"/>
              <a:t>Napravite kopiju svih dokumenata i čuvajte ih kod sebe!</a:t>
            </a:r>
          </a:p>
          <a:p>
            <a:pPr eaLnBrk="1" hangingPunct="1">
              <a:lnSpc>
                <a:spcPct val="90000"/>
              </a:lnSpc>
            </a:pPr>
            <a:r>
              <a:rPr lang="hr-HR" sz="2400" dirty="0"/>
              <a:t>Roditeljima i prijateljima ostavite: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r-HR" sz="2400" dirty="0"/>
              <a:t>	- kopiju putovnice, vize, ugovora i fotografiju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r-HR" sz="2400" dirty="0"/>
              <a:t>	- adresu i broj telefona prebivališta u inozemstvu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r-HR" sz="2400" dirty="0"/>
              <a:t>	- adresu i broj telefona prijatelja u zemlji u koju putujete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hr-HR" sz="2400" b="1" dirty="0">
                <a:solidFill>
                  <a:schemeClr val="tx2"/>
                </a:solidFill>
              </a:rPr>
              <a:t>	</a:t>
            </a:r>
            <a:r>
              <a:rPr lang="hr-HR" sz="2400" dirty="0"/>
              <a:t>Za rad u inozemstvu potrebna vam je radna dozvola. Zatražite je osobno</a:t>
            </a:r>
            <a:r>
              <a:rPr lang="hr-HR" sz="2000" dirty="0"/>
              <a:t>!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r-HR" sz="2000" dirty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4260953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fld id="{BB42FD9B-EEB0-4783-832E-0FD1E22FBC2E}" type="slidenum">
              <a:rPr lang="hr-HR" smtClean="0"/>
              <a:pPr/>
              <a:t>15</a:t>
            </a:fld>
            <a:endParaRPr lang="hr-HR" smtClean="0"/>
          </a:p>
        </p:txBody>
      </p:sp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596" y="285728"/>
            <a:ext cx="8229600" cy="1143000"/>
          </a:xfrm>
        </p:spPr>
        <p:txBody>
          <a:bodyPr/>
          <a:lstStyle/>
          <a:p>
            <a:pPr eaLnBrk="1" hangingPunct="1"/>
            <a:r>
              <a:rPr lang="hr-HR" dirty="0" smtClean="0"/>
              <a:t>Mjere opreza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2428" y="1571613"/>
            <a:ext cx="9651206" cy="472758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r-HR" b="1" i="1" dirty="0" smtClean="0">
                <a:solidFill>
                  <a:schemeClr val="tx2"/>
                </a:solidFill>
              </a:rPr>
              <a:t>Kada krenete na put:</a:t>
            </a:r>
          </a:p>
          <a:p>
            <a:pPr eaLnBrk="1" hangingPunct="1"/>
            <a:r>
              <a:rPr lang="hr-HR" sz="2400" dirty="0"/>
              <a:t>Ne odvajajte se od putovnice i nemojte je davati nikome osim ovlaštenim službenicima </a:t>
            </a:r>
          </a:p>
          <a:p>
            <a:pPr eaLnBrk="1" hangingPunct="1">
              <a:buFontTx/>
              <a:buNone/>
            </a:pPr>
            <a:r>
              <a:rPr lang="hr-HR" sz="2400" b="1" i="1" dirty="0"/>
              <a:t>Nitko nema pravo zadržavati vaše dokumente!</a:t>
            </a:r>
          </a:p>
          <a:p>
            <a:pPr eaLnBrk="1" hangingPunct="1"/>
            <a:r>
              <a:rPr lang="hr-HR" sz="2400" dirty="0"/>
              <a:t>Ako putujete u grupi upoznajte se sa suputnicima</a:t>
            </a:r>
          </a:p>
          <a:p>
            <a:pPr eaLnBrk="1" hangingPunct="1"/>
            <a:r>
              <a:rPr lang="hr-HR" sz="2400" dirty="0"/>
              <a:t>Obratite pažnju na putove i granične prijelaze tijekom puta!</a:t>
            </a:r>
          </a:p>
          <a:p>
            <a:pPr eaLnBrk="1" hangingPunct="1"/>
            <a:r>
              <a:rPr lang="hr-HR" sz="2400" dirty="0"/>
              <a:t>Održavajte redovne kontakte s obitelji i prijateljima!</a:t>
            </a:r>
          </a:p>
        </p:txBody>
      </p:sp>
    </p:spTree>
    <p:extLst>
      <p:ext uri="{BB962C8B-B14F-4D97-AF65-F5344CB8AC3E}">
        <p14:creationId xmlns:p14="http://schemas.microsoft.com/office/powerpoint/2010/main" val="4176572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fld id="{4C2DC4EC-FAC8-413A-8101-ADDFD7C259E9}" type="slidenum">
              <a:rPr lang="hr-HR" smtClean="0"/>
              <a:pPr/>
              <a:t>16</a:t>
            </a:fld>
            <a:endParaRPr lang="hr-HR" smtClean="0"/>
          </a:p>
        </p:txBody>
      </p:sp>
      <p:sp>
        <p:nvSpPr>
          <p:cNvPr id="686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hr-HR" smtClean="0"/>
              <a:t>Mjere opreza</a:t>
            </a:r>
          </a:p>
        </p:txBody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714489"/>
            <a:ext cx="9486872" cy="4794249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hr-HR" b="1" i="1" dirty="0" smtClean="0">
                <a:solidFill>
                  <a:schemeClr val="tx2"/>
                </a:solidFill>
              </a:rPr>
              <a:t>U inozemstvu:</a:t>
            </a:r>
          </a:p>
          <a:p>
            <a:pPr eaLnBrk="1" hangingPunct="1">
              <a:buFontTx/>
              <a:buNone/>
            </a:pPr>
            <a:endParaRPr lang="hr-HR" b="1" i="1" dirty="0" smtClean="0">
              <a:solidFill>
                <a:schemeClr val="tx2"/>
              </a:solidFill>
            </a:endParaRPr>
          </a:p>
          <a:p>
            <a:pPr eaLnBrk="1" hangingPunct="1"/>
            <a:r>
              <a:rPr lang="hr-HR" sz="2400" dirty="0"/>
              <a:t>Kad doputujete u zemlju u kojoj ćete raditi, prijavite boravak u konzulatu ili veleposlanstvu svoje države!</a:t>
            </a:r>
          </a:p>
          <a:p>
            <a:pPr eaLnBrk="1" hangingPunct="1">
              <a:buFontTx/>
              <a:buNone/>
            </a:pPr>
            <a:endParaRPr lang="hr-HR" sz="2400" dirty="0"/>
          </a:p>
          <a:p>
            <a:pPr eaLnBrk="1" hangingPunct="1"/>
            <a:r>
              <a:rPr lang="hr-HR" sz="2400" dirty="0"/>
              <a:t>Održavajte redovne kontakte s obitelji i prijateljima u domovini!</a:t>
            </a:r>
          </a:p>
        </p:txBody>
      </p:sp>
    </p:spTree>
    <p:extLst>
      <p:ext uri="{BB962C8B-B14F-4D97-AF65-F5344CB8AC3E}">
        <p14:creationId xmlns:p14="http://schemas.microsoft.com/office/powerpoint/2010/main" val="422745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3438" y="842457"/>
            <a:ext cx="6901927" cy="5176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1215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27443" y="451187"/>
            <a:ext cx="10515600" cy="925792"/>
          </a:xfrm>
        </p:spPr>
        <p:txBody>
          <a:bodyPr>
            <a:normAutofit/>
          </a:bodyPr>
          <a:lstStyle/>
          <a:p>
            <a:r>
              <a:rPr lang="hr-HR" sz="3600" dirty="0" smtClean="0"/>
              <a:t>Kako protiv trgovanja ljudima?</a:t>
            </a:r>
            <a:endParaRPr lang="hr-HR" sz="3600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741382" y="1511441"/>
            <a:ext cx="10515599" cy="48936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100000"/>
              </a:lnSpc>
            </a:pP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Sveobuhvatni, interdisciplinarni, </a:t>
            </a:r>
            <a:r>
              <a:rPr kumimoji="0" lang="sr-Latn-RS" altLang="sr-Latn-RS" sz="24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međusektorski</a:t>
            </a: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pristup</a:t>
            </a:r>
          </a:p>
          <a:p>
            <a:pPr>
              <a:lnSpc>
                <a:spcPct val="100000"/>
              </a:lnSpc>
            </a:pP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Temeljen na međunarodnim</a:t>
            </a:r>
            <a:r>
              <a:rPr kumimoji="0" lang="sr-Latn-RS" altLang="sr-Latn-RS" sz="2400" b="0" i="0" u="none" strike="noStrike" cap="none" normalizeH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ugovorima donesenim pod okriljem organizacija UN-a, VE, EU…</a:t>
            </a:r>
          </a:p>
          <a:p>
            <a:pPr marL="0" indent="0">
              <a:lnSpc>
                <a:spcPct val="100000"/>
              </a:lnSpc>
              <a:buNone/>
            </a:pPr>
            <a:endParaRPr kumimoji="0" lang="sr-Latn-RS" altLang="sr-Latn-RS" sz="24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Ciljevi ove Konvencije su:</a:t>
            </a:r>
            <a:endParaRPr kumimoji="0" lang="sr-Latn-RS" altLang="sr-Latn-R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a) </a:t>
            </a:r>
            <a:r>
              <a:rPr kumimoji="0" lang="sr-Latn-RS" altLang="sr-Latn-RS" b="1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sprječavanje</a:t>
            </a:r>
            <a:r>
              <a:rPr kumimoji="0" lang="sr-Latn-RS" altLang="sr-Latn-RS" b="1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i suzbijanje trgovanja ljudima, </a:t>
            </a: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uz istodobno </a:t>
            </a:r>
            <a:r>
              <a:rPr kumimoji="0" lang="sr-Latn-RS" altLang="sr-Latn-RS" sz="24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jamčenje</a:t>
            </a: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ravnopravnosti spolova,</a:t>
            </a:r>
            <a:endParaRPr kumimoji="0" lang="sr-Latn-RS" altLang="sr-Latn-R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b) zaštita ljudskih prava žrtava trgovanja ljudima, osmišljavanje sveobuhvatnog okvira za pružanje zaštite i pomoći žrtvama i </a:t>
            </a:r>
            <a:r>
              <a:rPr kumimoji="0" lang="sr-Latn-RS" altLang="sr-Latn-RS" sz="2400" b="0" i="0" u="none" strike="noStrike" cap="none" normalizeH="0" baseline="0" dirty="0" err="1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svjedocima</a:t>
            </a: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uz zajamčenu ravnopravnost spolova, kao i osiguranje učinkovite istrage i kaznenog progona,</a:t>
            </a:r>
            <a:endParaRPr kumimoji="0" lang="sr-Latn-RS" altLang="sr-Latn-R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r-Latn-RS" altLang="sr-Latn-RS" sz="2400" b="0" i="0" u="none" strike="noStrike" cap="none" normalizeH="0" baseline="0" dirty="0" smtClean="0">
                <a:ln>
                  <a:noFill/>
                </a:ln>
                <a:solidFill>
                  <a:srgbClr val="231F2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c) promicanje međunarodne suradnje u suzbijanju trgovanja ljudima.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r-Latn-RS" altLang="sr-Latn-RS" sz="2400" b="0" i="0" u="none" strike="noStrike" cap="none" normalizeH="0" baseline="0" dirty="0" smtClean="0">
              <a:ln>
                <a:noFill/>
              </a:ln>
              <a:solidFill>
                <a:srgbClr val="231F2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buNone/>
            </a:pPr>
            <a:r>
              <a:rPr lang="sr-Latn-RS" altLang="sr-Latn-RS" sz="2000" dirty="0" smtClean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hr-HR" sz="2000" dirty="0" smtClean="0"/>
              <a:t>Konvencija vijeća </a:t>
            </a:r>
            <a:r>
              <a:rPr lang="hr-HR" sz="2000" dirty="0" err="1" smtClean="0"/>
              <a:t>europe</a:t>
            </a:r>
            <a:r>
              <a:rPr lang="hr-HR" sz="2000" dirty="0" smtClean="0"/>
              <a:t> o suzbijanju trgovanja ljudima)</a:t>
            </a:r>
            <a:endParaRPr kumimoji="0" lang="sr-Latn-RS" altLang="sr-Latn-RS" sz="2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441559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ext Box 2"/>
          <p:cNvSpPr txBox="1">
            <a:spLocks noChangeArrowheads="1"/>
          </p:cNvSpPr>
          <p:nvPr/>
        </p:nvSpPr>
        <p:spPr bwMode="auto">
          <a:xfrm>
            <a:off x="4656138" y="2997200"/>
            <a:ext cx="301345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800"/>
              <a:t>Trgovanje ljudima</a:t>
            </a:r>
          </a:p>
        </p:txBody>
      </p:sp>
      <p:sp>
        <p:nvSpPr>
          <p:cNvPr id="37891" name="Text Box 3"/>
          <p:cNvSpPr txBox="1">
            <a:spLocks noChangeArrowheads="1"/>
          </p:cNvSpPr>
          <p:nvPr/>
        </p:nvSpPr>
        <p:spPr bwMode="auto">
          <a:xfrm>
            <a:off x="6484938" y="4521201"/>
            <a:ext cx="16002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/>
              <a:t>Prevencija trgovanja ljudima</a:t>
            </a:r>
          </a:p>
        </p:txBody>
      </p:sp>
      <p:sp>
        <p:nvSpPr>
          <p:cNvPr id="37892" name="Text Box 4"/>
          <p:cNvSpPr txBox="1">
            <a:spLocks noChangeArrowheads="1"/>
          </p:cNvSpPr>
          <p:nvPr/>
        </p:nvSpPr>
        <p:spPr bwMode="auto">
          <a:xfrm>
            <a:off x="1836738" y="4429125"/>
            <a:ext cx="22098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/>
              <a:t>Pomoć žrtvama trgovanja ljudima </a:t>
            </a:r>
          </a:p>
        </p:txBody>
      </p:sp>
      <p:sp>
        <p:nvSpPr>
          <p:cNvPr id="37893" name="Text Box 5"/>
          <p:cNvSpPr txBox="1">
            <a:spLocks noChangeArrowheads="1"/>
          </p:cNvSpPr>
          <p:nvPr/>
        </p:nvSpPr>
        <p:spPr bwMode="auto">
          <a:xfrm>
            <a:off x="8389938" y="4429126"/>
            <a:ext cx="19812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/>
              <a:t>Međunarodna suradnja – regionalna suradnja</a:t>
            </a:r>
          </a:p>
        </p:txBody>
      </p:sp>
      <p:sp>
        <p:nvSpPr>
          <p:cNvPr id="37894" name="Text Box 6"/>
          <p:cNvSpPr txBox="1">
            <a:spLocks noChangeArrowheads="1"/>
          </p:cNvSpPr>
          <p:nvPr/>
        </p:nvSpPr>
        <p:spPr bwMode="auto">
          <a:xfrm>
            <a:off x="4351339" y="4521201"/>
            <a:ext cx="15398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 dirty="0"/>
              <a:t>Edukacija djelatnika</a:t>
            </a:r>
          </a:p>
        </p:txBody>
      </p:sp>
      <p:sp>
        <p:nvSpPr>
          <p:cNvPr id="37895" name="Text Box 7"/>
          <p:cNvSpPr txBox="1">
            <a:spLocks noChangeArrowheads="1"/>
          </p:cNvSpPr>
          <p:nvPr/>
        </p:nvSpPr>
        <p:spPr bwMode="auto">
          <a:xfrm>
            <a:off x="4367214" y="5267326"/>
            <a:ext cx="1616075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000"/>
              <a:t>Edukacija volontera</a:t>
            </a:r>
          </a:p>
        </p:txBody>
      </p:sp>
      <p:cxnSp>
        <p:nvCxnSpPr>
          <p:cNvPr id="37896" name="AutoShape 8"/>
          <p:cNvCxnSpPr>
            <a:cxnSpLocks noChangeShapeType="1"/>
            <a:stCxn id="37890" idx="2"/>
            <a:endCxn id="37892" idx="0"/>
          </p:cNvCxnSpPr>
          <p:nvPr/>
        </p:nvCxnSpPr>
        <p:spPr bwMode="auto">
          <a:xfrm flipH="1">
            <a:off x="2941639" y="3516313"/>
            <a:ext cx="3328987" cy="9128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897" name="AutoShape 9"/>
          <p:cNvCxnSpPr>
            <a:cxnSpLocks noChangeShapeType="1"/>
            <a:stCxn id="37890" idx="2"/>
            <a:endCxn id="37891" idx="0"/>
          </p:cNvCxnSpPr>
          <p:nvPr/>
        </p:nvCxnSpPr>
        <p:spPr bwMode="auto">
          <a:xfrm>
            <a:off x="6270626" y="3516314"/>
            <a:ext cx="1014413" cy="10048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898" name="AutoShape 10"/>
          <p:cNvCxnSpPr>
            <a:cxnSpLocks noChangeShapeType="1"/>
            <a:stCxn id="37890" idx="2"/>
            <a:endCxn id="37894" idx="0"/>
          </p:cNvCxnSpPr>
          <p:nvPr/>
        </p:nvCxnSpPr>
        <p:spPr bwMode="auto">
          <a:xfrm flipH="1">
            <a:off x="5121275" y="3516314"/>
            <a:ext cx="1149350" cy="1004887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899" name="AutoShape 11"/>
          <p:cNvCxnSpPr>
            <a:cxnSpLocks noChangeShapeType="1"/>
            <a:stCxn id="37890" idx="2"/>
            <a:endCxn id="37893" idx="0"/>
          </p:cNvCxnSpPr>
          <p:nvPr/>
        </p:nvCxnSpPr>
        <p:spPr bwMode="auto">
          <a:xfrm>
            <a:off x="6270626" y="3516313"/>
            <a:ext cx="3109913" cy="912812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00" name="AutoShape 12"/>
          <p:cNvCxnSpPr>
            <a:cxnSpLocks noChangeShapeType="1"/>
            <a:stCxn id="37890" idx="2"/>
            <a:endCxn id="37895" idx="3"/>
          </p:cNvCxnSpPr>
          <p:nvPr/>
        </p:nvCxnSpPr>
        <p:spPr bwMode="auto">
          <a:xfrm rot="5400000">
            <a:off x="5076032" y="4423570"/>
            <a:ext cx="2101850" cy="287337"/>
          </a:xfrm>
          <a:prstGeom prst="bentConnector2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01" name="AutoShape 13"/>
          <p:cNvCxnSpPr>
            <a:cxnSpLocks noChangeShapeType="1"/>
            <a:stCxn id="37891" idx="2"/>
            <a:endCxn id="37895" idx="2"/>
          </p:cNvCxnSpPr>
          <p:nvPr/>
        </p:nvCxnSpPr>
        <p:spPr bwMode="auto">
          <a:xfrm rot="5400000">
            <a:off x="6009482" y="4693444"/>
            <a:ext cx="441325" cy="2109788"/>
          </a:xfrm>
          <a:prstGeom prst="bentConnector3">
            <a:avLst>
              <a:gd name="adj1" fmla="val 151796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02" name="AutoShape 14"/>
          <p:cNvCxnSpPr>
            <a:cxnSpLocks noChangeShapeType="1"/>
            <a:stCxn id="37895" idx="2"/>
            <a:endCxn id="37893" idx="2"/>
          </p:cNvCxnSpPr>
          <p:nvPr/>
        </p:nvCxnSpPr>
        <p:spPr bwMode="auto">
          <a:xfrm rot="5400000" flipH="1" flipV="1">
            <a:off x="7163594" y="3752056"/>
            <a:ext cx="228600" cy="4205288"/>
          </a:xfrm>
          <a:prstGeom prst="bentConnector3">
            <a:avLst>
              <a:gd name="adj1" fmla="val -100000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7903" name="AutoShape 15"/>
          <p:cNvCxnSpPr>
            <a:cxnSpLocks noChangeShapeType="1"/>
          </p:cNvCxnSpPr>
          <p:nvPr/>
        </p:nvCxnSpPr>
        <p:spPr bwMode="auto">
          <a:xfrm rot="16200000" flipV="1">
            <a:off x="3791744" y="4583907"/>
            <a:ext cx="533400" cy="2233612"/>
          </a:xfrm>
          <a:prstGeom prst="bentConnector3">
            <a:avLst>
              <a:gd name="adj1" fmla="val -42856"/>
            </a:avLst>
          </a:prstGeom>
          <a:noFill/>
          <a:ln w="9525">
            <a:solidFill>
              <a:schemeClr val="tx1"/>
            </a:solidFill>
            <a:miter lim="800000"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7904" name="Picture 16" descr="LOGO GDCK Osijek cop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216695"/>
            <a:ext cx="2838450" cy="283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7230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4127"/>
          </a:xfrm>
        </p:spPr>
        <p:txBody>
          <a:bodyPr/>
          <a:lstStyle/>
          <a:p>
            <a:r>
              <a:rPr lang="hr-HR" dirty="0" smtClean="0"/>
              <a:t>Prevencija…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559859"/>
            <a:ext cx="10515600" cy="4617104"/>
          </a:xfrm>
        </p:spPr>
        <p:txBody>
          <a:bodyPr/>
          <a:lstStyle/>
          <a:p>
            <a:r>
              <a:rPr lang="hr-HR" dirty="0" smtClean="0"/>
              <a:t>1 dolar u prevenciji štedi 30 do 5000 dolara u liječenju i oporavku</a:t>
            </a:r>
          </a:p>
          <a:p>
            <a:r>
              <a:rPr lang="hr-HR" dirty="0" smtClean="0"/>
              <a:t>Zaštita ljudskih prava i sprječavanje ljudske patnje!</a:t>
            </a:r>
          </a:p>
          <a:p>
            <a:endParaRPr lang="hr-HR" dirty="0"/>
          </a:p>
          <a:p>
            <a:r>
              <a:rPr lang="hr-HR" dirty="0" smtClean="0"/>
              <a:t>Prevencija trgovanja ljudima podrazumijeva rad s mnogim karikama u lancu </a:t>
            </a:r>
          </a:p>
          <a:p>
            <a:pPr lvl="1"/>
            <a:r>
              <a:rPr lang="hr-HR" dirty="0" smtClean="0"/>
              <a:t>potencijalne žrtve, </a:t>
            </a:r>
          </a:p>
          <a:p>
            <a:pPr lvl="1"/>
            <a:r>
              <a:rPr lang="hr-HR" dirty="0" smtClean="0"/>
              <a:t>potencijalni korisnici usluga (profit) </a:t>
            </a:r>
          </a:p>
          <a:p>
            <a:pPr lvl="1"/>
            <a:r>
              <a:rPr lang="hr-HR" dirty="0" smtClean="0"/>
              <a:t>osobe u sustavu pomoći i podrške, </a:t>
            </a:r>
          </a:p>
          <a:p>
            <a:pPr lvl="1"/>
            <a:r>
              <a:rPr lang="hr-HR" dirty="0" smtClean="0"/>
              <a:t>potencijalni svjedoci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7610830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Što radimo?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hr-HR" dirty="0" smtClean="0"/>
              <a:t>Radionice unutar odgojno-obrazovnog sustava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Izrada i distribucija edukativnog materijala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Mediji i društvene mreže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Treninzi za volontere i djelatnike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Suradnja i razmjena iskustava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Javna događanja</a:t>
            </a:r>
          </a:p>
          <a:p>
            <a:pPr marL="514350" indent="-514350">
              <a:buFont typeface="+mj-lt"/>
              <a:buAutoNum type="arabicPeriod"/>
            </a:pPr>
            <a:r>
              <a:rPr lang="hr-HR" dirty="0" smtClean="0"/>
              <a:t>Sigurna mjesta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369580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r-HR" sz="4000" dirty="0" smtClean="0"/>
              <a:t>1. Radionice unutar odgojno-obrazovnog sustava</a:t>
            </a:r>
            <a:endParaRPr lang="hr-HR" sz="4000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699247" y="1529323"/>
            <a:ext cx="4044875" cy="4667082"/>
          </a:xfrm>
        </p:spPr>
        <p:txBody>
          <a:bodyPr>
            <a:normAutofit lnSpcReduction="10000"/>
          </a:bodyPr>
          <a:lstStyle/>
          <a:p>
            <a:r>
              <a:rPr lang="hr-HR" dirty="0" smtClean="0"/>
              <a:t>Osnovne škole – Humane vrednote 2001.</a:t>
            </a:r>
          </a:p>
          <a:p>
            <a:r>
              <a:rPr lang="hr-HR" dirty="0" smtClean="0"/>
              <a:t>Srednje škole</a:t>
            </a:r>
          </a:p>
          <a:p>
            <a:r>
              <a:rPr lang="hr-HR" dirty="0" smtClean="0"/>
              <a:t>Vrtići</a:t>
            </a:r>
          </a:p>
          <a:p>
            <a:r>
              <a:rPr lang="hr-HR" dirty="0" smtClean="0"/>
              <a:t>Fakulteti</a:t>
            </a:r>
          </a:p>
          <a:p>
            <a:endParaRPr lang="hr-HR" dirty="0"/>
          </a:p>
          <a:p>
            <a:r>
              <a:rPr lang="hr-HR" dirty="0" smtClean="0"/>
              <a:t>Prilagodba uzrastu</a:t>
            </a:r>
          </a:p>
          <a:p>
            <a:r>
              <a:rPr lang="hr-HR" dirty="0" smtClean="0"/>
              <a:t>Različite metode</a:t>
            </a:r>
          </a:p>
          <a:p>
            <a:r>
              <a:rPr lang="hr-HR" dirty="0" smtClean="0"/>
              <a:t>Prilagodba specifičnosti skupine</a:t>
            </a:r>
          </a:p>
          <a:p>
            <a:pPr marL="0" indent="0">
              <a:buNone/>
            </a:pP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5481" y="2054180"/>
            <a:ext cx="3153480" cy="3117305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8498" y="1775965"/>
            <a:ext cx="2755302" cy="3673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4918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2. Izrada i distribucija edukativnog materijala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559858"/>
            <a:ext cx="10515600" cy="4776395"/>
          </a:xfrm>
        </p:spPr>
        <p:txBody>
          <a:bodyPr/>
          <a:lstStyle/>
          <a:p>
            <a:r>
              <a:rPr lang="hr-HR" dirty="0" err="1" smtClean="0"/>
              <a:t>Pamtilice</a:t>
            </a:r>
            <a:r>
              <a:rPr lang="hr-HR" dirty="0" smtClean="0"/>
              <a:t>, plakati, </a:t>
            </a:r>
            <a:r>
              <a:rPr lang="hr-HR" dirty="0" err="1" smtClean="0"/>
              <a:t>bookmarkeri</a:t>
            </a:r>
            <a:r>
              <a:rPr lang="hr-HR" dirty="0" smtClean="0"/>
              <a:t>, brošure</a:t>
            </a:r>
          </a:p>
          <a:p>
            <a:r>
              <a:rPr lang="hr-HR" dirty="0" smtClean="0"/>
              <a:t>Aerodromi, granični prijelazi, škole, migrantske rute, prihvatilište za tražitelje azila</a:t>
            </a:r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5472" y="3157368"/>
            <a:ext cx="5651351" cy="3178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260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3. Mediji i društvene mreže</a:t>
            </a:r>
            <a:endParaRPr lang="hr-HR" dirty="0"/>
          </a:p>
        </p:txBody>
      </p:sp>
      <p:sp>
        <p:nvSpPr>
          <p:cNvPr id="11" name="TekstniOkvir 10"/>
          <p:cNvSpPr txBox="1"/>
          <p:nvPr/>
        </p:nvSpPr>
        <p:spPr>
          <a:xfrm>
            <a:off x="1151967" y="1971369"/>
            <a:ext cx="337790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smtClean="0"/>
              <a:t>Sudjelovanje u informativnim emisijama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smtClean="0"/>
              <a:t>Facebook, </a:t>
            </a:r>
            <a:r>
              <a:rPr lang="hr-HR" sz="2800" dirty="0" err="1"/>
              <a:t>I</a:t>
            </a:r>
            <a:r>
              <a:rPr lang="hr-HR" sz="2800" dirty="0" err="1" smtClean="0"/>
              <a:t>nstagram</a:t>
            </a:r>
            <a:endParaRPr lang="hr-HR" sz="2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err="1" smtClean="0"/>
              <a:t>Youtube</a:t>
            </a:r>
            <a:r>
              <a:rPr lang="hr-HR" sz="2800" dirty="0" smtClean="0"/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r-HR" sz="2800" dirty="0" smtClean="0"/>
              <a:t>Red </a:t>
            </a:r>
            <a:r>
              <a:rPr lang="hr-HR" sz="2800" dirty="0" err="1" smtClean="0"/>
              <a:t>bell</a:t>
            </a:r>
            <a:endParaRPr lang="hr-HR" sz="2800" dirty="0"/>
          </a:p>
        </p:txBody>
      </p:sp>
      <p:pic>
        <p:nvPicPr>
          <p:cNvPr id="12" name="Slika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538" y="909572"/>
            <a:ext cx="2640064" cy="5721535"/>
          </a:xfrm>
          <a:prstGeom prst="rect">
            <a:avLst/>
          </a:prstGeom>
        </p:spPr>
      </p:pic>
      <p:pic>
        <p:nvPicPr>
          <p:cNvPr id="14" name="Slika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2515" y="1387622"/>
            <a:ext cx="2420071" cy="5243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659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/>
              <a:t>4. Treninzi za volontere i djelatnike</a:t>
            </a:r>
            <a:endParaRPr lang="hr-HR" dirty="0"/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838200" y="1558344"/>
            <a:ext cx="10515600" cy="4618619"/>
          </a:xfrm>
        </p:spPr>
        <p:txBody>
          <a:bodyPr/>
          <a:lstStyle/>
          <a:p>
            <a:r>
              <a:rPr lang="hr-HR" dirty="0" smtClean="0"/>
              <a:t>Hrvatski Crveni križ – trendovi, primjeri, ranjive skupine</a:t>
            </a:r>
          </a:p>
          <a:p>
            <a:r>
              <a:rPr lang="hr-HR" dirty="0" smtClean="0"/>
              <a:t>Edukacije na lokalnoj razini – kampovi, ljetne škole, vikend seminari</a:t>
            </a:r>
          </a:p>
          <a:p>
            <a:r>
              <a:rPr lang="hr-HR" dirty="0" smtClean="0"/>
              <a:t>Sudjelovanje na konferencijama i okruglim stolovima</a:t>
            </a:r>
          </a:p>
          <a:p>
            <a:r>
              <a:rPr lang="hr-HR" dirty="0" smtClean="0"/>
              <a:t>Sudjelovanje na edukacijama drugih organizacija i institucija</a:t>
            </a:r>
          </a:p>
          <a:p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22" y="3802487"/>
            <a:ext cx="3691944" cy="2768958"/>
          </a:xfrm>
          <a:prstGeom prst="rect">
            <a:avLst/>
          </a:prstGeom>
        </p:spPr>
      </p:pic>
      <p:pic>
        <p:nvPicPr>
          <p:cNvPr id="5" name="Slika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133" y="3770290"/>
            <a:ext cx="4201733" cy="2801155"/>
          </a:xfrm>
          <a:prstGeom prst="rect">
            <a:avLst/>
          </a:prstGeom>
        </p:spPr>
      </p:pic>
      <p:pic>
        <p:nvPicPr>
          <p:cNvPr id="6" name="Slika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1971" y="3802487"/>
            <a:ext cx="3672626" cy="2754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812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2021</TotalTime>
  <Words>708</Words>
  <Application>Microsoft Office PowerPoint</Application>
  <PresentationFormat>Široki zaslon</PresentationFormat>
  <Paragraphs>104</Paragraphs>
  <Slides>17</Slides>
  <Notes>0</Notes>
  <HiddenSlides>0</HiddenSlides>
  <MMClips>0</MMClips>
  <ScaleCrop>false</ScaleCrop>
  <HeadingPairs>
    <vt:vector size="6" baseType="variant">
      <vt:variant>
        <vt:lpstr>Korišteni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Tema sustava Office</vt:lpstr>
      <vt:lpstr>PREVENCIJA TRGOVANJA LJUDIMA Znanstvena projektna konferencija, Osijek, 17.-18.1.2020.</vt:lpstr>
      <vt:lpstr>Kako protiv trgovanja ljudima?</vt:lpstr>
      <vt:lpstr>PowerPoint prezentacija</vt:lpstr>
      <vt:lpstr>Prevencija…</vt:lpstr>
      <vt:lpstr>Što radimo?</vt:lpstr>
      <vt:lpstr>1. Radionice unutar odgojno-obrazovnog sustava</vt:lpstr>
      <vt:lpstr>2. Izrada i distribucija edukativnog materijala</vt:lpstr>
      <vt:lpstr>3. Mediji i društvene mreže</vt:lpstr>
      <vt:lpstr>4. Treninzi za volontere i djelatnike</vt:lpstr>
      <vt:lpstr>5. Suradnja i razmjena iskustava</vt:lpstr>
      <vt:lpstr>6. Javna događanja</vt:lpstr>
      <vt:lpstr>PowerPoint prezentacija</vt:lpstr>
      <vt:lpstr>Mjere opreza</vt:lpstr>
      <vt:lpstr>Mjere opreza</vt:lpstr>
      <vt:lpstr>Mjere opreza</vt:lpstr>
      <vt:lpstr>Mjere opreza</vt:lpstr>
      <vt:lpstr>PowerPoint prezentacija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PREVENCIJA TRGOVANJA LJUDIMA Znanstvena projektna konferencija, Osijek, 17.-18.1.2020.</dc:title>
  <dc:creator>Iva</dc:creator>
  <cp:lastModifiedBy>Iva</cp:lastModifiedBy>
  <cp:revision>37</cp:revision>
  <dcterms:created xsi:type="dcterms:W3CDTF">2020-01-15T10:06:18Z</dcterms:created>
  <dcterms:modified xsi:type="dcterms:W3CDTF">2020-01-17T13:01:39Z</dcterms:modified>
</cp:coreProperties>
</file>