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comments/comment1.xml" ContentType="application/vnd.openxmlformats-officedocument.presentationml.comments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24"/>
  </p:notesMasterIdLst>
  <p:sldIdLst>
    <p:sldId id="256" r:id="rId2"/>
    <p:sldId id="501" r:id="rId3"/>
    <p:sldId id="498" r:id="rId4"/>
    <p:sldId id="492" r:id="rId5"/>
    <p:sldId id="500" r:id="rId6"/>
    <p:sldId id="507" r:id="rId7"/>
    <p:sldId id="512" r:id="rId8"/>
    <p:sldId id="295" r:id="rId9"/>
    <p:sldId id="493" r:id="rId10"/>
    <p:sldId id="494" r:id="rId11"/>
    <p:sldId id="485" r:id="rId12"/>
    <p:sldId id="486" r:id="rId13"/>
    <p:sldId id="276" r:id="rId14"/>
    <p:sldId id="294" r:id="rId15"/>
    <p:sldId id="281" r:id="rId16"/>
    <p:sldId id="513" r:id="rId17"/>
    <p:sldId id="503" r:id="rId18"/>
    <p:sldId id="490" r:id="rId19"/>
    <p:sldId id="489" r:id="rId20"/>
    <p:sldId id="511" r:id="rId21"/>
    <p:sldId id="509" r:id="rId22"/>
    <p:sldId id="491" r:id="rId2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Tomislav Ramljak" initials="TR" lastIdx="1" clrIdx="0">
    <p:extLst>
      <p:ext uri="{19B8F6BF-5375-455C-9EA6-DF929625EA0E}">
        <p15:presenceInfo xmlns:p15="http://schemas.microsoft.com/office/powerpoint/2012/main" userId="678735e2aa0d3079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9-10-07T23:11:30.207" idx="1">
    <p:pos x="10" y="10"/>
    <p:text/>
    <p:extLst>
      <p:ext uri="{C676402C-5697-4E1C-873F-D02D1690AC5C}">
        <p15:threadingInfo xmlns:p15="http://schemas.microsoft.com/office/powerpoint/2012/main" timeZoneBias="-120"/>
      </p:ext>
    </p:extLst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zaglavlj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3" name="Rezervirano mjesto datum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3451BC-E511-4239-9AD4-EE19A89B1EBD}" type="datetimeFigureOut">
              <a:rPr lang="hr-HR" smtClean="0"/>
              <a:t>18.01.2020</a:t>
            </a:fld>
            <a:endParaRPr lang="hr-HR"/>
          </a:p>
        </p:txBody>
      </p:sp>
      <p:sp>
        <p:nvSpPr>
          <p:cNvPr id="4" name="Rezervirano mjesto slike slajd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r-HR"/>
          </a:p>
        </p:txBody>
      </p:sp>
      <p:sp>
        <p:nvSpPr>
          <p:cNvPr id="5" name="Rezervirano mjesto bilježaka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</a:p>
        </p:txBody>
      </p:sp>
      <p:sp>
        <p:nvSpPr>
          <p:cNvPr id="6" name="Rezervirano mjesto podnožj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7" name="Rezervirano mjesto broja slajd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66FB143-1355-4218-9E75-542D1DE571D1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1517845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A0287A-79C7-4F36-ADA6-4576A1B35426}" type="slidenum">
              <a:rPr lang="hr-HR" smtClean="0"/>
              <a:pPr/>
              <a:t>13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8565449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Naslovni slaj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tx2">
                  <a:lumMod val="50000"/>
                </a:schemeClr>
              </a:gs>
            </a:gsLst>
            <a:lin ang="5400000" scaled="0"/>
            <a:tileRect/>
          </a:gradFill>
        </p:grpSpPr>
        <p:sp>
          <p:nvSpPr>
            <p:cNvPr id="12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3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6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0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41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2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3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2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53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4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5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6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7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9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0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6424" y="1122363"/>
            <a:ext cx="8791575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6424" y="3602038"/>
            <a:ext cx="8791575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r-HR"/>
              <a:t>Kliknite da biste uredili stil podnaslova matrice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077511" y="5410201"/>
            <a:ext cx="2743200" cy="365125"/>
          </a:xfrm>
        </p:spPr>
        <p:txBody>
          <a:bodyPr/>
          <a:lstStyle/>
          <a:p>
            <a:fld id="{48A87A34-81AB-432B-8DAE-1953F412C126}" type="datetimeFigureOut">
              <a:rPr lang="en-US" dirty="0"/>
              <a:t>1/18/2020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76424" y="5410201"/>
            <a:ext cx="5124886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96911" y="5410199"/>
            <a:ext cx="771089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ska slika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4304664"/>
            <a:ext cx="9912355" cy="819355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41411" y="606426"/>
            <a:ext cx="9912354" cy="3299778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200"/>
            </a:lvl1pPr>
          </a:lstStyle>
          <a:p>
            <a:pPr marL="0" lvl="0" indent="0">
              <a:buNone/>
            </a:pPr>
            <a:r>
              <a:rPr lang="hr-HR"/>
              <a:t>Kliknite ikonu da biste dodali  sliku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5124020"/>
            <a:ext cx="9910859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1/18/2020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slov i o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56" y="609600"/>
            <a:ext cx="9905955" cy="3429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4419599"/>
            <a:ext cx="9904459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1/18/2020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599"/>
            <a:ext cx="9302752" cy="2748429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4309919"/>
            <a:ext cx="99060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1/18/2020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60" name="TextBox 59"/>
          <p:cNvSpPr txBox="1"/>
          <p:nvPr/>
        </p:nvSpPr>
        <p:spPr>
          <a:xfrm>
            <a:off x="903512" y="73239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0537370" y="276497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ica s naziv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2134041"/>
            <a:ext cx="9906001" cy="251183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4657655"/>
            <a:ext cx="9904505" cy="1140644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1/18/2020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tupc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141410" y="2674463"/>
            <a:ext cx="319689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27918" y="3360263"/>
            <a:ext cx="3208735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4766" y="2677635"/>
            <a:ext cx="3184385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04213" y="3363435"/>
            <a:ext cx="3195830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442" y="2674463"/>
            <a:ext cx="3194968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52442" y="3360263"/>
            <a:ext cx="3194968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1/18/2020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tupca sa slika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1141411" y="609600"/>
            <a:ext cx="9905999" cy="1905000"/>
          </a:xfrm>
        </p:spPr>
        <p:txBody>
          <a:bodyPr/>
          <a:lstStyle/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141413" y="4404596"/>
            <a:ext cx="319524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141413" y="2666998"/>
            <a:ext cx="31952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hr-HR"/>
              <a:t>Kliknite ikonu da biste dodali  sliku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41413" y="4980858"/>
            <a:ext cx="3195240" cy="8178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89053" y="4404596"/>
            <a:ext cx="32004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89053" y="2666998"/>
            <a:ext cx="31989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hr-HR"/>
              <a:t>Kliknite ikonu da biste dodali  sliku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87593" y="4980857"/>
            <a:ext cx="32004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567" y="4404595"/>
            <a:ext cx="3190741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52442" y="2666998"/>
            <a:ext cx="3194969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hr-HR"/>
              <a:t>Kliknite ikonu da biste dodali  sliku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52442" y="4980854"/>
            <a:ext cx="3194968" cy="81034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1/18/2020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 okomit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1/18/2020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Okomiti naslov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2400" y="609599"/>
            <a:ext cx="2005011" cy="5181601"/>
          </a:xfrm>
        </p:spPr>
        <p:txBody>
          <a:bodyPr vert="eaVert"/>
          <a:lstStyle/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0" y="609599"/>
            <a:ext cx="7748590" cy="5181601"/>
          </a:xfrm>
        </p:spPr>
        <p:txBody>
          <a:bodyPr vert="eaVert"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1/18/2020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 sadržaj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1/18/2020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aglavlje sekci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419226"/>
            <a:ext cx="9906000" cy="285273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424362"/>
            <a:ext cx="99060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1/18/2020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sadrža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0" y="2249486"/>
            <a:ext cx="4878389" cy="3541714"/>
          </a:xfrm>
        </p:spPr>
        <p:txBody>
          <a:bodyPr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249486"/>
            <a:ext cx="4875211" cy="3541714"/>
          </a:xfrm>
        </p:spPr>
        <p:txBody>
          <a:bodyPr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1/18/2020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Usporedb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19126"/>
            <a:ext cx="9906000" cy="1477961"/>
          </a:xfrm>
        </p:spPr>
        <p:txBody>
          <a:bodyPr/>
          <a:lstStyle/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0019" y="2249486"/>
            <a:ext cx="4649783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0" y="3073397"/>
            <a:ext cx="4878391" cy="2717801"/>
          </a:xfrm>
        </p:spPr>
        <p:txBody>
          <a:bodyPr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8" y="2249485"/>
            <a:ext cx="4646602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073397"/>
            <a:ext cx="4875210" cy="2717801"/>
          </a:xfrm>
        </p:spPr>
        <p:txBody>
          <a:bodyPr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1/18/2020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1/18/2020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n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1/18/2020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držaj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6705" y="609601"/>
            <a:ext cx="3856037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6200" y="592666"/>
            <a:ext cx="5891209" cy="5198534"/>
          </a:xfrm>
        </p:spPr>
        <p:txBody>
          <a:bodyPr anchor="ctr"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6705" y="2249486"/>
            <a:ext cx="3856037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1/18/2020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Slika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5934508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380721" y="609601"/>
            <a:ext cx="3666690" cy="518159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hr-HR"/>
              <a:t>Kliknite ikonu da biste dodali  sliku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2249486"/>
            <a:ext cx="5934511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1/18/2020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30000"/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4288" y="0"/>
            <a:ext cx="12053888" cy="6858001"/>
            <a:chOff x="-14288" y="0"/>
            <a:chExt cx="12053888" cy="6858001"/>
          </a:xfrm>
          <a:gradFill flip="none" rotWithShape="1">
            <a:gsLst>
              <a:gs pos="0">
                <a:schemeClr val="tx2"/>
              </a:gs>
              <a:gs pos="100000">
                <a:schemeClr val="tx2">
                  <a:lumMod val="50000"/>
                </a:schemeClr>
              </a:gs>
            </a:gsLst>
            <a:lin ang="5400000" scaled="0"/>
            <a:tileRect/>
          </a:gradFill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pFill/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pFill/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2" y="2249487"/>
            <a:ext cx="99059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1/18/2020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omments" Target="../comments/comment1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5F7A4201-7DB7-43A6-91A8-3E9EE338918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30766" y="2323750"/>
            <a:ext cx="8791575" cy="1832165"/>
          </a:xfrm>
        </p:spPr>
        <p:txBody>
          <a:bodyPr/>
          <a:lstStyle/>
          <a:p>
            <a:r>
              <a:rPr lang="hr-HR" dirty="0"/>
              <a:t>Djeca kao žrtve online predatora</a:t>
            </a:r>
          </a:p>
        </p:txBody>
      </p:sp>
      <p:sp>
        <p:nvSpPr>
          <p:cNvPr id="3" name="Podnaslov 2">
            <a:extLst>
              <a:ext uri="{FF2B5EF4-FFF2-40B4-BE49-F238E27FC236}">
                <a16:creationId xmlns:a16="http://schemas.microsoft.com/office/drawing/2014/main" id="{42AC3B11-EACB-48C7-AB2C-BEC06C0BD3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074340" y="5989638"/>
            <a:ext cx="4826380" cy="491790"/>
          </a:xfrm>
        </p:spPr>
        <p:txBody>
          <a:bodyPr/>
          <a:lstStyle/>
          <a:p>
            <a:r>
              <a:rPr lang="hr-HR" dirty="0"/>
              <a:t>Tomislav Ramljak, Osijek 18.1.2020.</a:t>
            </a:r>
          </a:p>
          <a:p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39568352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Jednakokračni trokut 3">
            <a:extLst>
              <a:ext uri="{FF2B5EF4-FFF2-40B4-BE49-F238E27FC236}">
                <a16:creationId xmlns:a16="http://schemas.microsoft.com/office/drawing/2014/main" id="{06E84C0D-F2EF-4916-B348-702CEA3FC56E}"/>
              </a:ext>
            </a:extLst>
          </p:cNvPr>
          <p:cNvSpPr/>
          <p:nvPr/>
        </p:nvSpPr>
        <p:spPr>
          <a:xfrm>
            <a:off x="3392557" y="477079"/>
            <a:ext cx="5406887" cy="5705061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5" name="TekstniOkvir 4">
            <a:extLst>
              <a:ext uri="{FF2B5EF4-FFF2-40B4-BE49-F238E27FC236}">
                <a16:creationId xmlns:a16="http://schemas.microsoft.com/office/drawing/2014/main" id="{3F49E924-4E9B-449E-8922-3BBF69E7474B}"/>
              </a:ext>
            </a:extLst>
          </p:cNvPr>
          <p:cNvSpPr txBox="1"/>
          <p:nvPr/>
        </p:nvSpPr>
        <p:spPr>
          <a:xfrm>
            <a:off x="4270365" y="5258939"/>
            <a:ext cx="343863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hr-HR" dirty="0"/>
              <a:t>Oni koji gledaju materijale</a:t>
            </a:r>
          </a:p>
          <a:p>
            <a:pPr algn="ctr"/>
            <a:r>
              <a:rPr lang="hr-HR" dirty="0"/>
              <a:t>sa seksualnim zlostavljanjem djece</a:t>
            </a:r>
          </a:p>
        </p:txBody>
      </p:sp>
      <p:sp>
        <p:nvSpPr>
          <p:cNvPr id="6" name="TekstniOkvir 5">
            <a:extLst>
              <a:ext uri="{FF2B5EF4-FFF2-40B4-BE49-F238E27FC236}">
                <a16:creationId xmlns:a16="http://schemas.microsoft.com/office/drawing/2014/main" id="{2C3A3079-684D-4EDE-B998-9986F2426D05}"/>
              </a:ext>
            </a:extLst>
          </p:cNvPr>
          <p:cNvSpPr txBox="1"/>
          <p:nvPr/>
        </p:nvSpPr>
        <p:spPr>
          <a:xfrm>
            <a:off x="5213193" y="2067636"/>
            <a:ext cx="17656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hr-HR" dirty="0"/>
              <a:t>Zlostavljači djece</a:t>
            </a:r>
          </a:p>
        </p:txBody>
      </p:sp>
      <p:sp>
        <p:nvSpPr>
          <p:cNvPr id="7" name="TekstniOkvir 6">
            <a:extLst>
              <a:ext uri="{FF2B5EF4-FFF2-40B4-BE49-F238E27FC236}">
                <a16:creationId xmlns:a16="http://schemas.microsoft.com/office/drawing/2014/main" id="{FC7B714D-EF25-42DB-844F-72D96FA692C1}"/>
              </a:ext>
            </a:extLst>
          </p:cNvPr>
          <p:cNvSpPr txBox="1"/>
          <p:nvPr/>
        </p:nvSpPr>
        <p:spPr>
          <a:xfrm>
            <a:off x="4296704" y="2974483"/>
            <a:ext cx="359859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4400" dirty="0"/>
              <a:t>Velika nepoznanica</a:t>
            </a:r>
          </a:p>
        </p:txBody>
      </p:sp>
    </p:spTree>
    <p:extLst>
      <p:ext uri="{BB962C8B-B14F-4D97-AF65-F5344CB8AC3E}">
        <p14:creationId xmlns:p14="http://schemas.microsoft.com/office/powerpoint/2010/main" val="7840321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6DD99A7D-3AE5-4C38-AFFF-8FB025E42E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Razlika u terminologiji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833799ED-DA63-4EFC-B186-8609E78E3D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52650" y="1825625"/>
            <a:ext cx="7718396" cy="959520"/>
          </a:xfrm>
        </p:spPr>
        <p:txBody>
          <a:bodyPr/>
          <a:lstStyle/>
          <a:p>
            <a:r>
              <a:rPr lang="hr-HR" dirty="0"/>
              <a:t>Seksualno zlostavljanje djece ( CSA ) je osnova viktimizacije kod seksualnog iskorištavanja ( CSE ).</a:t>
            </a:r>
          </a:p>
        </p:txBody>
      </p:sp>
      <p:sp>
        <p:nvSpPr>
          <p:cNvPr id="4" name="Rezervirano mjesto sadržaja 2">
            <a:extLst>
              <a:ext uri="{FF2B5EF4-FFF2-40B4-BE49-F238E27FC236}">
                <a16:creationId xmlns:a16="http://schemas.microsoft.com/office/drawing/2014/main" id="{D964F504-BE0C-4151-AEE4-E2D13A8C3F24}"/>
              </a:ext>
            </a:extLst>
          </p:cNvPr>
          <p:cNvSpPr txBox="1">
            <a:spLocks/>
          </p:cNvSpPr>
          <p:nvPr/>
        </p:nvSpPr>
        <p:spPr>
          <a:xfrm>
            <a:off x="2152650" y="5376920"/>
            <a:ext cx="7718396" cy="95952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r-HR" dirty="0"/>
              <a:t>Seksualno zlostavljanje djece ( CSA ) ostaje neotkriveno u skoro 80% slučajeva, tek u kasnijoj dobi se priznaje.</a:t>
            </a:r>
          </a:p>
        </p:txBody>
      </p:sp>
      <p:sp>
        <p:nvSpPr>
          <p:cNvPr id="5" name="Rezervirano mjesto sadržaja 2">
            <a:extLst>
              <a:ext uri="{FF2B5EF4-FFF2-40B4-BE49-F238E27FC236}">
                <a16:creationId xmlns:a16="http://schemas.microsoft.com/office/drawing/2014/main" id="{A16A56B1-8EC3-4DB1-98B5-03371197CBEC}"/>
              </a:ext>
            </a:extLst>
          </p:cNvPr>
          <p:cNvSpPr txBox="1">
            <a:spLocks/>
          </p:cNvSpPr>
          <p:nvPr/>
        </p:nvSpPr>
        <p:spPr>
          <a:xfrm>
            <a:off x="2152650" y="4144662"/>
            <a:ext cx="7718396" cy="95952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r-HR" dirty="0"/>
              <a:t>Seksualno zlostavljanje djece ( CSA ) se puno duže istražuje, seksualno iskorištavanje djece se istražuje zadnjih dvadeset godina.</a:t>
            </a:r>
          </a:p>
        </p:txBody>
      </p:sp>
      <p:sp>
        <p:nvSpPr>
          <p:cNvPr id="7" name="Rezervirano mjesto sadržaja 2">
            <a:extLst>
              <a:ext uri="{FF2B5EF4-FFF2-40B4-BE49-F238E27FC236}">
                <a16:creationId xmlns:a16="http://schemas.microsoft.com/office/drawing/2014/main" id="{359D76A1-4C0A-4558-ADD8-151900D3F3A1}"/>
              </a:ext>
            </a:extLst>
          </p:cNvPr>
          <p:cNvSpPr txBox="1">
            <a:spLocks/>
          </p:cNvSpPr>
          <p:nvPr/>
        </p:nvSpPr>
        <p:spPr>
          <a:xfrm>
            <a:off x="2152650" y="2912404"/>
            <a:ext cx="7718396" cy="9595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r-HR" dirty="0"/>
              <a:t>Seksualno iskorištavanje djece ( CSE ) je uvreda seksualnom zlostavljanju djeteta.</a:t>
            </a:r>
          </a:p>
        </p:txBody>
      </p:sp>
    </p:spTree>
    <p:extLst>
      <p:ext uri="{BB962C8B-B14F-4D97-AF65-F5344CB8AC3E}">
        <p14:creationId xmlns:p14="http://schemas.microsoft.com/office/powerpoint/2010/main" val="2317299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  <p:bldP spid="5" grpId="0"/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zervirano mjesto sadržaja 2">
            <a:extLst>
              <a:ext uri="{FF2B5EF4-FFF2-40B4-BE49-F238E27FC236}">
                <a16:creationId xmlns:a16="http://schemas.microsoft.com/office/drawing/2014/main" id="{9EF2A007-B4CD-4EDD-8517-0573E1425E84}"/>
              </a:ext>
            </a:extLst>
          </p:cNvPr>
          <p:cNvSpPr txBox="1">
            <a:spLocks/>
          </p:cNvSpPr>
          <p:nvPr/>
        </p:nvSpPr>
        <p:spPr>
          <a:xfrm>
            <a:off x="2119094" y="891131"/>
            <a:ext cx="7718396" cy="9595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r-HR" dirty="0"/>
              <a:t>Kod seksualnog zlostavljanje djece ( CSA ) žrtva ima kontrolu kada je spremna priznati zlostavljanje.</a:t>
            </a:r>
          </a:p>
        </p:txBody>
      </p:sp>
      <p:sp>
        <p:nvSpPr>
          <p:cNvPr id="5" name="Rezervirano mjesto sadržaja 2">
            <a:extLst>
              <a:ext uri="{FF2B5EF4-FFF2-40B4-BE49-F238E27FC236}">
                <a16:creationId xmlns:a16="http://schemas.microsoft.com/office/drawing/2014/main" id="{8B4A1B49-1229-476D-BA0E-09377359F69F}"/>
              </a:ext>
            </a:extLst>
          </p:cNvPr>
          <p:cNvSpPr txBox="1">
            <a:spLocks/>
          </p:cNvSpPr>
          <p:nvPr/>
        </p:nvSpPr>
        <p:spPr>
          <a:xfrm>
            <a:off x="2051982" y="1850651"/>
            <a:ext cx="7718396" cy="95952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r-HR" dirty="0"/>
              <a:t>U slučajevima seksualnog iskorištavanja djece, slike se otkriju prije nego je dijete otkrilo da je zlostavljano, što kod žrtve izaziva gubitak kontrole nad događajem.</a:t>
            </a:r>
          </a:p>
        </p:txBody>
      </p:sp>
      <p:sp>
        <p:nvSpPr>
          <p:cNvPr id="6" name="Rezervirano mjesto sadržaja 2">
            <a:extLst>
              <a:ext uri="{FF2B5EF4-FFF2-40B4-BE49-F238E27FC236}">
                <a16:creationId xmlns:a16="http://schemas.microsoft.com/office/drawing/2014/main" id="{DBD4F2D8-BC89-4819-AED7-8598C696F066}"/>
              </a:ext>
            </a:extLst>
          </p:cNvPr>
          <p:cNvSpPr txBox="1">
            <a:spLocks/>
          </p:cNvSpPr>
          <p:nvPr/>
        </p:nvSpPr>
        <p:spPr>
          <a:xfrm>
            <a:off x="2119094" y="2949240"/>
            <a:ext cx="7718396" cy="95952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r-HR" dirty="0"/>
              <a:t>Kada je u pitanju seksualno zlostavljanje govorimo uglavnom o jednom zlostavljaču, kod iskorištavanja postoji više zlostavljača.</a:t>
            </a:r>
          </a:p>
        </p:txBody>
      </p:sp>
      <p:sp>
        <p:nvSpPr>
          <p:cNvPr id="7" name="Rezervirano mjesto sadržaja 2">
            <a:extLst>
              <a:ext uri="{FF2B5EF4-FFF2-40B4-BE49-F238E27FC236}">
                <a16:creationId xmlns:a16="http://schemas.microsoft.com/office/drawing/2014/main" id="{9660ECC3-43F2-412A-AFD1-EA0B8E08E3F0}"/>
              </a:ext>
            </a:extLst>
          </p:cNvPr>
          <p:cNvSpPr txBox="1">
            <a:spLocks/>
          </p:cNvSpPr>
          <p:nvPr/>
        </p:nvSpPr>
        <p:spPr>
          <a:xfrm>
            <a:off x="1909894" y="4047830"/>
            <a:ext cx="8045304" cy="2587862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hr-HR" u="sng" dirty="0"/>
              <a:t>Kakve posljedica ostavlja zlostavljanje djece</a:t>
            </a:r>
            <a:r>
              <a:rPr lang="hr-HR" dirty="0"/>
              <a:t>:</a:t>
            </a:r>
          </a:p>
          <a:p>
            <a:r>
              <a:rPr lang="hr-HR" dirty="0"/>
              <a:t>Učestale različite zdravstvene probleme – imunitet ( </a:t>
            </a:r>
            <a:r>
              <a:rPr lang="hr-HR" dirty="0" err="1"/>
              <a:t>kortizol</a:t>
            </a:r>
            <a:r>
              <a:rPr lang="hr-HR" dirty="0"/>
              <a:t> )</a:t>
            </a:r>
          </a:p>
          <a:p>
            <a:r>
              <a:rPr lang="hr-HR" dirty="0"/>
              <a:t>Emocionalno stanje – problemi u odnosima, depresija, PTSP, bipolarni poremećaj, </a:t>
            </a:r>
            <a:r>
              <a:rPr lang="hr-HR" dirty="0" err="1"/>
              <a:t>reviktimizacija</a:t>
            </a:r>
            <a:r>
              <a:rPr lang="hr-HR" dirty="0"/>
              <a:t>, sklonost prema ovisničkim ponašanjima, anksioznost</a:t>
            </a:r>
          </a:p>
          <a:p>
            <a:r>
              <a:rPr lang="hr-HR" dirty="0"/>
              <a:t> duhovno stanje – manjak vjere i vjerovanja ( ogorčenost)</a:t>
            </a:r>
          </a:p>
        </p:txBody>
      </p:sp>
    </p:spTree>
    <p:extLst>
      <p:ext uri="{BB962C8B-B14F-4D97-AF65-F5344CB8AC3E}">
        <p14:creationId xmlns:p14="http://schemas.microsoft.com/office/powerpoint/2010/main" val="16950904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Naslov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err="1"/>
              <a:t>Deep</a:t>
            </a:r>
            <a:r>
              <a:rPr lang="hr-HR" dirty="0"/>
              <a:t> Web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81201" y="6228887"/>
            <a:ext cx="2409117" cy="528765"/>
          </a:xfrm>
          <a:prstGeom prst="rect">
            <a:avLst/>
          </a:prstGeom>
        </p:spPr>
      </p:pic>
      <p:pic>
        <p:nvPicPr>
          <p:cNvPr id="2050" name="Picture 2" descr="https://qph.ec.quoracdn.net/main-qimg-fc1141c65ac2be5a103411616296382f-c?convert_to_webp=true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95" t="5242" r="2801" b="4301"/>
          <a:stretch/>
        </p:blipFill>
        <p:spPr bwMode="auto">
          <a:xfrm>
            <a:off x="152400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1" y="4257676"/>
            <a:ext cx="2334128" cy="2874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199231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Što je </a:t>
            </a:r>
            <a:r>
              <a:rPr lang="hr-HR" dirty="0" err="1"/>
              <a:t>Dark</a:t>
            </a:r>
            <a:r>
              <a:rPr lang="hr-HR" dirty="0"/>
              <a:t> </a:t>
            </a:r>
            <a:r>
              <a:rPr lang="hr-HR" dirty="0" err="1"/>
              <a:t>Net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hr-HR" dirty="0"/>
              <a:t>Otkrivanje kriminalcima na </a:t>
            </a:r>
            <a:r>
              <a:rPr lang="hr-HR" dirty="0" err="1"/>
              <a:t>Dark</a:t>
            </a:r>
            <a:r>
              <a:rPr lang="hr-HR" dirty="0"/>
              <a:t> </a:t>
            </a:r>
            <a:r>
              <a:rPr lang="hr-HR" dirty="0" err="1"/>
              <a:t>Netu</a:t>
            </a:r>
            <a:r>
              <a:rPr lang="hr-HR" dirty="0"/>
              <a:t> je dosta teško jer koriste privremene oglase, </a:t>
            </a:r>
            <a:r>
              <a:rPr lang="hr-HR" dirty="0" err="1"/>
              <a:t>peer</a:t>
            </a:r>
            <a:r>
              <a:rPr lang="hr-HR" dirty="0"/>
              <a:t>-to-</a:t>
            </a:r>
            <a:r>
              <a:rPr lang="hr-HR" dirty="0" err="1"/>
              <a:t>peer</a:t>
            </a:r>
            <a:r>
              <a:rPr lang="hr-HR" dirty="0"/>
              <a:t> mreže i sustave naplate koji se ne mogu povezati s njima.</a:t>
            </a:r>
          </a:p>
          <a:p>
            <a:r>
              <a:rPr lang="hr-HR" dirty="0"/>
              <a:t>Zadnje procjene su da se na </a:t>
            </a:r>
            <a:r>
              <a:rPr lang="hr-HR" dirty="0" err="1"/>
              <a:t>Dark</a:t>
            </a:r>
            <a:r>
              <a:rPr lang="hr-HR" dirty="0"/>
              <a:t> Netu nalazi preko 22 milijuna fotografija i video zapisa koji uključuju materijale sa seksualnim zlostavljanjem djece.</a:t>
            </a:r>
          </a:p>
          <a:p>
            <a:r>
              <a:rPr lang="hr-HR" dirty="0"/>
              <a:t>Procjene su da je prodaja materijala sa seksualnim zlostavljanjem djece jedna od najprofitabilnijih industrija s prihodima od 20-30 milijarda USD godišnje.</a:t>
            </a:r>
          </a:p>
        </p:txBody>
      </p:sp>
    </p:spTree>
    <p:extLst>
      <p:ext uri="{BB962C8B-B14F-4D97-AF65-F5344CB8AC3E}">
        <p14:creationId xmlns:p14="http://schemas.microsoft.com/office/powerpoint/2010/main" val="91384303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HR" dirty="0" err="1"/>
              <a:t>Bitcoin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hr-HR" dirty="0" err="1"/>
              <a:t>Bitcoin</a:t>
            </a:r>
            <a:r>
              <a:rPr lang="hr-HR" dirty="0"/>
              <a:t> je </a:t>
            </a:r>
            <a:r>
              <a:rPr lang="hr-HR" b="1" dirty="0"/>
              <a:t>digitalni novac</a:t>
            </a:r>
            <a:r>
              <a:rPr lang="hr-HR" dirty="0"/>
              <a:t>, stvoren i čuvan elektronički. </a:t>
            </a:r>
          </a:p>
          <a:p>
            <a:r>
              <a:rPr lang="hr-HR" dirty="0" err="1"/>
              <a:t>Bitcoin</a:t>
            </a:r>
            <a:r>
              <a:rPr lang="hr-HR" dirty="0"/>
              <a:t> nije printan i </a:t>
            </a:r>
            <a:r>
              <a:rPr lang="hr-HR" b="1" dirty="0"/>
              <a:t>nije kontroliran</a:t>
            </a:r>
            <a:r>
              <a:rPr lang="hr-HR" dirty="0"/>
              <a:t> od strane bilo koga. </a:t>
            </a:r>
          </a:p>
          <a:p>
            <a:r>
              <a:rPr lang="hr-HR" dirty="0"/>
              <a:t>Proizvode ga brojni ljudi pomoću računala u cijelom svijetu koristeći software koji rješava matematičke probleme. </a:t>
            </a:r>
          </a:p>
          <a:p>
            <a:r>
              <a:rPr lang="hr-HR" dirty="0" err="1"/>
              <a:t>Bitcoin</a:t>
            </a:r>
            <a:r>
              <a:rPr lang="hr-HR" dirty="0"/>
              <a:t> je prvi primjer ovakve valute nazvane </a:t>
            </a:r>
            <a:r>
              <a:rPr lang="hr-HR" b="1" dirty="0"/>
              <a:t>kripto valuta</a:t>
            </a:r>
            <a:r>
              <a:rPr lang="hr-HR" dirty="0"/>
              <a:t> (</a:t>
            </a:r>
            <a:r>
              <a:rPr lang="hr-HR" i="1" dirty="0" err="1"/>
              <a:t>cryptocurrency</a:t>
            </a:r>
            <a:r>
              <a:rPr lang="hr-HR" dirty="0"/>
              <a:t>). </a:t>
            </a:r>
          </a:p>
          <a:p>
            <a:r>
              <a:rPr lang="hr-HR" dirty="0"/>
              <a:t>Osnovno sredstvo plaćanja na </a:t>
            </a:r>
            <a:r>
              <a:rPr lang="hr-HR" dirty="0" err="1"/>
              <a:t>Dark</a:t>
            </a:r>
            <a:r>
              <a:rPr lang="hr-HR" dirty="0"/>
              <a:t> </a:t>
            </a:r>
            <a:r>
              <a:rPr lang="hr-HR" dirty="0" err="1"/>
              <a:t>Netu</a:t>
            </a:r>
            <a:endParaRPr lang="hr-HR" sz="1800" dirty="0"/>
          </a:p>
        </p:txBody>
      </p:sp>
      <p:pic>
        <p:nvPicPr>
          <p:cNvPr id="6146" name="Picture 2" descr="Što je bitcoin?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4396" y="4878882"/>
            <a:ext cx="1966404" cy="14748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9426438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D63FAEEF-5591-4070-A726-EA57C25268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099A0D68-2360-4CEB-9114-D2445208CA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hr-HR" sz="3600" dirty="0"/>
              <a:t>Članak 163. KZ Iskorištavanje djece za pornografiju</a:t>
            </a:r>
          </a:p>
          <a:p>
            <a:pPr algn="ctr"/>
            <a:endParaRPr lang="hr-HR" sz="3600" dirty="0"/>
          </a:p>
          <a:p>
            <a:pPr marL="0" indent="0" algn="ctr">
              <a:buNone/>
            </a:pPr>
            <a:r>
              <a:rPr lang="hr-HR" sz="3600" dirty="0"/>
              <a:t>Oko 180 slučajeva godišnje u RH</a:t>
            </a:r>
          </a:p>
        </p:txBody>
      </p:sp>
    </p:spTree>
    <p:extLst>
      <p:ext uri="{BB962C8B-B14F-4D97-AF65-F5344CB8AC3E}">
        <p14:creationId xmlns:p14="http://schemas.microsoft.com/office/powerpoint/2010/main" val="402769718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D68CED57-F68D-4F3E-90C3-E869497203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0425" y="1990711"/>
            <a:ext cx="5652073" cy="3235632"/>
          </a:xfrm>
        </p:spPr>
        <p:txBody>
          <a:bodyPr>
            <a:normAutofit fontScale="85000" lnSpcReduction="10000"/>
          </a:bodyPr>
          <a:lstStyle/>
          <a:p>
            <a:pPr marL="0" indent="0" algn="just">
              <a:buNone/>
            </a:pPr>
            <a:r>
              <a:rPr lang="hr-H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Presuda od </a:t>
            </a:r>
            <a:r>
              <a:rPr lang="hr-HR" sz="3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deset godina</a:t>
            </a:r>
            <a:r>
              <a:rPr lang="hr-H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 Švedskoj za iskorištavanje djece mlađe od 15 godina          ( samo putem interneta ) za ‘’ virtualno silovanje ‘’ je prvi put da je ujednačena sa fizičkim kontaktom.  </a:t>
            </a:r>
          </a:p>
          <a:p>
            <a:endParaRPr lang="hr-HR" dirty="0"/>
          </a:p>
        </p:txBody>
      </p:sp>
      <p:pic>
        <p:nvPicPr>
          <p:cNvPr id="5" name="Slika 4">
            <a:extLst>
              <a:ext uri="{FF2B5EF4-FFF2-40B4-BE49-F238E27FC236}">
                <a16:creationId xmlns:a16="http://schemas.microsoft.com/office/drawing/2014/main" id="{7171D2C4-EB53-42DD-91F9-EAA96BB04C3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" b="5326"/>
          <a:stretch/>
        </p:blipFill>
        <p:spPr>
          <a:xfrm>
            <a:off x="6090613" y="640082"/>
            <a:ext cx="5461724" cy="5577837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307207437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2EB20FFE-4455-4845-B048-0D6E843285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44909" y="590550"/>
            <a:ext cx="9152390" cy="1280195"/>
          </a:xfrm>
        </p:spPr>
        <p:txBody>
          <a:bodyPr>
            <a:normAutofit/>
          </a:bodyPr>
          <a:lstStyle/>
          <a:p>
            <a:r>
              <a:rPr lang="hr-HR" dirty="0"/>
              <a:t>Terminologija koja poštuje prava djece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E13E699A-1500-42BA-9396-FED700CFC0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79242" y="1796267"/>
            <a:ext cx="5594729" cy="617324"/>
          </a:xfrm>
        </p:spPr>
        <p:txBody>
          <a:bodyPr/>
          <a:lstStyle/>
          <a:p>
            <a:pPr marL="0" indent="0">
              <a:buNone/>
            </a:pPr>
            <a:r>
              <a:rPr lang="hr-HR" b="1" dirty="0">
                <a:solidFill>
                  <a:srgbClr val="FF0000"/>
                </a:solidFill>
              </a:rPr>
              <a:t>Ne postoji ‘’ dječja pornografija’’</a:t>
            </a:r>
          </a:p>
        </p:txBody>
      </p:sp>
      <p:sp>
        <p:nvSpPr>
          <p:cNvPr id="4" name="Rezervirano mjesto sadržaja 2">
            <a:extLst>
              <a:ext uri="{FF2B5EF4-FFF2-40B4-BE49-F238E27FC236}">
                <a16:creationId xmlns:a16="http://schemas.microsoft.com/office/drawing/2014/main" id="{AB8C7931-7C93-4855-941B-A532B43114F3}"/>
              </a:ext>
            </a:extLst>
          </p:cNvPr>
          <p:cNvSpPr txBox="1">
            <a:spLocks/>
          </p:cNvSpPr>
          <p:nvPr/>
        </p:nvSpPr>
        <p:spPr>
          <a:xfrm>
            <a:off x="3299488" y="2413591"/>
            <a:ext cx="5812240" cy="19728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hr-HR" sz="3600" dirty="0"/>
              <a:t>To je mjesto zločina</a:t>
            </a:r>
          </a:p>
          <a:p>
            <a:pPr marL="0" indent="0" algn="ctr">
              <a:buNone/>
            </a:pPr>
            <a:endParaRPr lang="hr-HR" dirty="0"/>
          </a:p>
          <a:p>
            <a:pPr algn="ctr"/>
            <a:r>
              <a:rPr lang="hr-HR" dirty="0"/>
              <a:t>Postoji zlostavljač i žrtva </a:t>
            </a:r>
          </a:p>
          <a:p>
            <a:pPr marL="0" indent="0">
              <a:buNone/>
            </a:pPr>
            <a:endParaRPr lang="hr-HR" dirty="0"/>
          </a:p>
        </p:txBody>
      </p:sp>
      <p:sp>
        <p:nvSpPr>
          <p:cNvPr id="6" name="TekstniOkvir 5">
            <a:extLst>
              <a:ext uri="{FF2B5EF4-FFF2-40B4-BE49-F238E27FC236}">
                <a16:creationId xmlns:a16="http://schemas.microsoft.com/office/drawing/2014/main" id="{B68438D1-AD9C-462B-92EE-7CA907CA30DF}"/>
              </a:ext>
            </a:extLst>
          </p:cNvPr>
          <p:cNvSpPr txBox="1"/>
          <p:nvPr/>
        </p:nvSpPr>
        <p:spPr>
          <a:xfrm flipH="1">
            <a:off x="3979242" y="4436169"/>
            <a:ext cx="44527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3600" b="1" dirty="0">
                <a:solidFill>
                  <a:srgbClr val="FF0000"/>
                </a:solidFill>
              </a:rPr>
              <a:t>To je seksualno zlostavljanje djece</a:t>
            </a:r>
          </a:p>
        </p:txBody>
      </p:sp>
    </p:spTree>
    <p:extLst>
      <p:ext uri="{BB962C8B-B14F-4D97-AF65-F5344CB8AC3E}">
        <p14:creationId xmlns:p14="http://schemas.microsoft.com/office/powerpoint/2010/main" val="6040611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  <p:bldP spid="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lika 3">
            <a:extLst>
              <a:ext uri="{FF2B5EF4-FFF2-40B4-BE49-F238E27FC236}">
                <a16:creationId xmlns:a16="http://schemas.microsoft.com/office/drawing/2014/main" id="{02484A15-C81E-4AD4-9CD7-489F50399FC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442" r="2019"/>
          <a:stretch/>
        </p:blipFill>
        <p:spPr>
          <a:xfrm>
            <a:off x="117011" y="232919"/>
            <a:ext cx="4402465" cy="6513114"/>
          </a:xfrm>
          <a:prstGeom prst="rect">
            <a:avLst/>
          </a:prstGeom>
        </p:spPr>
      </p:pic>
      <p:sp>
        <p:nvSpPr>
          <p:cNvPr id="2" name="TekstniOkvir 1">
            <a:extLst>
              <a:ext uri="{FF2B5EF4-FFF2-40B4-BE49-F238E27FC236}">
                <a16:creationId xmlns:a16="http://schemas.microsoft.com/office/drawing/2014/main" id="{A9932807-36FA-4C30-8E73-31C1305E40A7}"/>
              </a:ext>
            </a:extLst>
          </p:cNvPr>
          <p:cNvSpPr txBox="1"/>
          <p:nvPr/>
        </p:nvSpPr>
        <p:spPr>
          <a:xfrm>
            <a:off x="5234730" y="2088860"/>
            <a:ext cx="611557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3600" dirty="0"/>
              <a:t>Dječja pornografija ne postoji!</a:t>
            </a:r>
          </a:p>
          <a:p>
            <a:pPr algn="ctr"/>
            <a:r>
              <a:rPr lang="hr-HR" sz="3600" dirty="0"/>
              <a:t> </a:t>
            </a:r>
          </a:p>
          <a:p>
            <a:pPr algn="ctr"/>
            <a:r>
              <a:rPr lang="hr-HR" sz="3600" dirty="0"/>
              <a:t>Postoji samo materijali sa seksualnim zlostavljanim djece!</a:t>
            </a:r>
          </a:p>
        </p:txBody>
      </p:sp>
    </p:spTree>
    <p:extLst>
      <p:ext uri="{BB962C8B-B14F-4D97-AF65-F5344CB8AC3E}">
        <p14:creationId xmlns:p14="http://schemas.microsoft.com/office/powerpoint/2010/main" val="36226797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199E0881-03BC-4680-85B6-4DDF69E1FD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EB814D9E-46D7-47CF-BEFD-D42860FF8B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r-HR"/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56E974E0-21CC-4753-B615-D409F59486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2451" y="0"/>
            <a:ext cx="1012709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448902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3DF76F1D-B09F-4F99-9F7E-4B09AC5B1B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666523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hr-HR" b="1" dirty="0"/>
              <a:t>NACIONALNI PLAN ZA SUZBIJANJE TRGOVANJA LJUDIMA ZA RAZDOBLJE OD 2018. DO 2021. GODINE</a:t>
            </a:r>
            <a:br>
              <a:rPr lang="hr-HR" dirty="0"/>
            </a:br>
            <a:endParaRPr lang="hr-HR" dirty="0"/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04305036-CD62-4712-8947-737B2D8C5C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81200" y="2057400"/>
            <a:ext cx="8229600" cy="4525963"/>
          </a:xfrm>
        </p:spPr>
        <p:txBody>
          <a:bodyPr>
            <a:normAutofit fontScale="85000" lnSpcReduction="10000"/>
          </a:bodyPr>
          <a:lstStyle/>
          <a:p>
            <a:pPr lvl="0"/>
            <a:r>
              <a:rPr lang="hr-HR" dirty="0"/>
              <a:t>Jačanje proaktivnog rada pri otkrivanju vrbovanja žrtava putem interneta i drugih otvorenih izvora</a:t>
            </a:r>
          </a:p>
          <a:p>
            <a:r>
              <a:rPr lang="hr-HR" dirty="0"/>
              <a:t> </a:t>
            </a:r>
          </a:p>
          <a:p>
            <a:r>
              <a:rPr lang="hr-HR" b="1" dirty="0"/>
              <a:t>Nositelj:</a:t>
            </a:r>
            <a:r>
              <a:rPr lang="hr-HR" dirty="0"/>
              <a:t> ministarstvo nadležno za unutarnje poslove</a:t>
            </a:r>
          </a:p>
          <a:p>
            <a:r>
              <a:rPr lang="hr-HR" b="1" dirty="0" err="1"/>
              <a:t>Sunositelj</a:t>
            </a:r>
            <a:r>
              <a:rPr lang="hr-HR" b="1" dirty="0"/>
              <a:t>:</a:t>
            </a:r>
            <a:r>
              <a:rPr lang="hr-HR" dirty="0"/>
              <a:t> ministarstvo nadležno za poslove socijalne skrbi, ministarstvo nadležno za zdravstvo, ministarstvo nadležno za obrazovanje, ministarstvo nadležno za vanjske i europske poslove, Državno odvjetništvo Republike Hrvatske, Hrvatski zavod za zapošljavanje, središnje tijelo državne uprave nadležno za nadzor primjene propisa o radu, Hrvatski Crveni križ, organizacije civilnog društva</a:t>
            </a:r>
          </a:p>
          <a:p>
            <a:r>
              <a:rPr lang="hr-HR" b="1" dirty="0"/>
              <a:t>Rok:</a:t>
            </a:r>
            <a:r>
              <a:rPr lang="hr-HR" dirty="0"/>
              <a:t> kontinuirano </a:t>
            </a:r>
          </a:p>
          <a:p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35522958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73460F0A-EDBE-4836-9FFD-3AE2941A09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478570"/>
          </a:xfrm>
        </p:spPr>
        <p:txBody>
          <a:bodyPr/>
          <a:lstStyle/>
          <a:p>
            <a:endParaRPr lang="hr-HR" dirty="0"/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5B08F17C-3568-4900-A49D-9FAD243DC0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1412" y="2249487"/>
            <a:ext cx="9905999" cy="3541714"/>
          </a:xfrm>
        </p:spPr>
        <p:txBody>
          <a:bodyPr/>
          <a:lstStyle/>
          <a:p>
            <a:endParaRPr lang="hr-HR"/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6F7034F0-84A8-42DC-B7DB-49EBC862B9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1962" y="0"/>
            <a:ext cx="1034807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646864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lika 3">
            <a:extLst>
              <a:ext uri="{FF2B5EF4-FFF2-40B4-BE49-F238E27FC236}">
                <a16:creationId xmlns:a16="http://schemas.microsoft.com/office/drawing/2014/main" id="{05B1C271-9EAD-4E52-87B4-A8DBB18650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77935" y="0"/>
            <a:ext cx="703613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86159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39902CB1-7572-474D-AABE-004EF17637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30877" y="3979104"/>
            <a:ext cx="6395002" cy="144766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hr-HR" sz="6600" dirty="0"/>
              <a:t>Zašto baš sada?</a:t>
            </a:r>
          </a:p>
        </p:txBody>
      </p:sp>
      <p:sp>
        <p:nvSpPr>
          <p:cNvPr id="4" name="Rezervirano mjesto sadržaja 2">
            <a:extLst>
              <a:ext uri="{FF2B5EF4-FFF2-40B4-BE49-F238E27FC236}">
                <a16:creationId xmlns:a16="http://schemas.microsoft.com/office/drawing/2014/main" id="{92E7E65F-4088-4F50-8CB7-9753486D501B}"/>
              </a:ext>
            </a:extLst>
          </p:cNvPr>
          <p:cNvSpPr txBox="1">
            <a:spLocks/>
          </p:cNvSpPr>
          <p:nvPr/>
        </p:nvSpPr>
        <p:spPr>
          <a:xfrm>
            <a:off x="2238374" y="1543879"/>
            <a:ext cx="4824620" cy="1335018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hr-HR" sz="6600" dirty="0"/>
              <a:t>Tko je odgovoran?</a:t>
            </a:r>
          </a:p>
        </p:txBody>
      </p:sp>
      <p:sp>
        <p:nvSpPr>
          <p:cNvPr id="5" name="Rezervirano mjesto sadržaja 2">
            <a:extLst>
              <a:ext uri="{FF2B5EF4-FFF2-40B4-BE49-F238E27FC236}">
                <a16:creationId xmlns:a16="http://schemas.microsoft.com/office/drawing/2014/main" id="{D79FC498-6304-4B76-931E-531FB392F839}"/>
              </a:ext>
            </a:extLst>
          </p:cNvPr>
          <p:cNvSpPr txBox="1">
            <a:spLocks/>
          </p:cNvSpPr>
          <p:nvPr/>
        </p:nvSpPr>
        <p:spPr>
          <a:xfrm>
            <a:off x="4650685" y="3477109"/>
            <a:ext cx="2684393" cy="103684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hr-HR" sz="6600" dirty="0"/>
          </a:p>
        </p:txBody>
      </p:sp>
    </p:spTree>
    <p:extLst>
      <p:ext uri="{BB962C8B-B14F-4D97-AF65-F5344CB8AC3E}">
        <p14:creationId xmlns:p14="http://schemas.microsoft.com/office/powerpoint/2010/main" val="22465952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Slika 8">
            <a:extLst>
              <a:ext uri="{FF2B5EF4-FFF2-40B4-BE49-F238E27FC236}">
                <a16:creationId xmlns:a16="http://schemas.microsoft.com/office/drawing/2014/main" id="{037CCAF6-844F-41FA-8737-A8A3783FEC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59368" y="1688203"/>
            <a:ext cx="7569124" cy="1197459"/>
          </a:xfrm>
          <a:prstGeom prst="rect">
            <a:avLst/>
          </a:prstGeom>
        </p:spPr>
      </p:pic>
      <p:pic>
        <p:nvPicPr>
          <p:cNvPr id="10" name="Slika 9">
            <a:extLst>
              <a:ext uri="{FF2B5EF4-FFF2-40B4-BE49-F238E27FC236}">
                <a16:creationId xmlns:a16="http://schemas.microsoft.com/office/drawing/2014/main" id="{1C9B5499-9B70-48AF-BE6E-F394FE9874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91410" y="3151729"/>
            <a:ext cx="7535287" cy="1098896"/>
          </a:xfrm>
          <a:prstGeom prst="rect">
            <a:avLst/>
          </a:prstGeom>
        </p:spPr>
      </p:pic>
      <p:sp>
        <p:nvSpPr>
          <p:cNvPr id="11" name="TekstniOkvir 10">
            <a:extLst>
              <a:ext uri="{FF2B5EF4-FFF2-40B4-BE49-F238E27FC236}">
                <a16:creationId xmlns:a16="http://schemas.microsoft.com/office/drawing/2014/main" id="{94BAA281-53BE-493D-8DFB-DC582DA1A756}"/>
              </a:ext>
            </a:extLst>
          </p:cNvPr>
          <p:cNvSpPr txBox="1"/>
          <p:nvPr/>
        </p:nvSpPr>
        <p:spPr>
          <a:xfrm>
            <a:off x="2459368" y="837360"/>
            <a:ext cx="765799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3200" b="1" dirty="0"/>
              <a:t>Što je traženo na pornografskim stranicama</a:t>
            </a:r>
          </a:p>
        </p:txBody>
      </p:sp>
      <p:sp>
        <p:nvSpPr>
          <p:cNvPr id="12" name="TekstniOkvir 11">
            <a:extLst>
              <a:ext uri="{FF2B5EF4-FFF2-40B4-BE49-F238E27FC236}">
                <a16:creationId xmlns:a16="http://schemas.microsoft.com/office/drawing/2014/main" id="{2F9CE95F-35DE-4693-8A5F-203DA70D67E3}"/>
              </a:ext>
            </a:extLst>
          </p:cNvPr>
          <p:cNvSpPr txBox="1"/>
          <p:nvPr/>
        </p:nvSpPr>
        <p:spPr>
          <a:xfrm>
            <a:off x="3600514" y="4894134"/>
            <a:ext cx="537570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4400" b="1" dirty="0"/>
              <a:t>Potražnja = Ponuda</a:t>
            </a:r>
          </a:p>
        </p:txBody>
      </p:sp>
    </p:spTree>
    <p:extLst>
      <p:ext uri="{BB962C8B-B14F-4D97-AF65-F5344CB8AC3E}">
        <p14:creationId xmlns:p14="http://schemas.microsoft.com/office/powerpoint/2010/main" val="30418793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zervirano mjesto sadržaja 4">
            <a:extLst>
              <a:ext uri="{FF2B5EF4-FFF2-40B4-BE49-F238E27FC236}">
                <a16:creationId xmlns:a16="http://schemas.microsoft.com/office/drawing/2014/main" id="{4EEBCA60-D8FD-485B-BE54-99127E09A7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6086" y="495346"/>
            <a:ext cx="5562513" cy="58673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48114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Rezervirano mjesto sadržaja 6">
            <a:extLst>
              <a:ext uri="{FF2B5EF4-FFF2-40B4-BE49-F238E27FC236}">
                <a16:creationId xmlns:a16="http://schemas.microsoft.com/office/drawing/2014/main" id="{BF95EE6C-ADE2-4C68-836E-F5E6845B10C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25" r="2874" b="-1"/>
          <a:stretch/>
        </p:blipFill>
        <p:spPr>
          <a:xfrm>
            <a:off x="1524020" y="10"/>
            <a:ext cx="9143980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3369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lika 3">
            <a:extLst>
              <a:ext uri="{FF2B5EF4-FFF2-40B4-BE49-F238E27FC236}">
                <a16:creationId xmlns:a16="http://schemas.microsoft.com/office/drawing/2014/main" id="{6714E019-90D1-49C3-8779-F7D0CCD78D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7726" y="664533"/>
            <a:ext cx="8678668" cy="55289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34026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5B89EE21-A7C2-44BF-8E3B-B06A6C3986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44181" y="365127"/>
            <a:ext cx="3087673" cy="985502"/>
          </a:xfrm>
        </p:spPr>
        <p:txBody>
          <a:bodyPr/>
          <a:lstStyle/>
          <a:p>
            <a:r>
              <a:rPr lang="hr-HR" dirty="0"/>
              <a:t>SEXTORTION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8D81BE77-B566-4618-8954-5E5BEAE74D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35017" y="1658142"/>
            <a:ext cx="9905999" cy="3861813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endParaRPr lang="hr-HR" dirty="0"/>
          </a:p>
          <a:p>
            <a:pPr marL="0" indent="0">
              <a:buNone/>
            </a:pPr>
            <a:r>
              <a:rPr lang="en-GB" sz="3500" dirty="0"/>
              <a:t> </a:t>
            </a:r>
            <a:r>
              <a:rPr lang="hr-HR" sz="3500" dirty="0"/>
              <a:t> </a:t>
            </a:r>
            <a:r>
              <a:rPr lang="en-GB" sz="3500" dirty="0"/>
              <a:t>“online sexual coercion and extortion of children”</a:t>
            </a:r>
            <a:r>
              <a:rPr lang="hr-HR" sz="3500" dirty="0"/>
              <a:t> </a:t>
            </a:r>
          </a:p>
          <a:p>
            <a:pPr marL="0" indent="0">
              <a:buNone/>
            </a:pPr>
            <a:r>
              <a:rPr lang="hr-HR" sz="3500" dirty="0"/>
              <a:t>  ( Prisilna seksualna iznuda djece na internetu )</a:t>
            </a:r>
          </a:p>
          <a:p>
            <a:pPr marL="0" indent="0">
              <a:buNone/>
            </a:pPr>
            <a:endParaRPr lang="hr-HR" dirty="0"/>
          </a:p>
          <a:p>
            <a:pPr marL="0" indent="0">
              <a:buNone/>
            </a:pPr>
            <a:r>
              <a:rPr lang="hr-HR" sz="3500" dirty="0"/>
              <a:t>Motivi:</a:t>
            </a:r>
          </a:p>
          <a:p>
            <a:pPr>
              <a:buFontTx/>
              <a:buChar char="-"/>
            </a:pPr>
            <a:r>
              <a:rPr lang="hr-HR" sz="3500" dirty="0"/>
              <a:t>Seksualni interes za djecu ( materijal ili upoznavanje u stvarnom svijetu )</a:t>
            </a:r>
          </a:p>
          <a:p>
            <a:pPr>
              <a:buFontTx/>
              <a:buChar char="-"/>
            </a:pPr>
            <a:r>
              <a:rPr lang="hr-HR" sz="3500" dirty="0"/>
              <a:t>Ekonomski interes ( ucjena radi slanja novca )</a:t>
            </a:r>
          </a:p>
        </p:txBody>
      </p:sp>
    </p:spTree>
    <p:extLst>
      <p:ext uri="{BB962C8B-B14F-4D97-AF65-F5344CB8AC3E}">
        <p14:creationId xmlns:p14="http://schemas.microsoft.com/office/powerpoint/2010/main" val="39297347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71340CD4-4F84-4C28-9247-C29EC3E6A1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Tko gleda materijale sa seksualnim zlostavljanjem djece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D5A6D0AA-1B5F-4972-8324-F1098D4537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hr-HR" dirty="0"/>
              <a:t>Motivirani su sa: </a:t>
            </a:r>
          </a:p>
          <a:p>
            <a:r>
              <a:rPr lang="hr-HR" dirty="0"/>
              <a:t>Anonimnosti</a:t>
            </a:r>
          </a:p>
          <a:p>
            <a:r>
              <a:rPr lang="hr-HR" dirty="0"/>
              <a:t>Pristupačnosti ( jeftino je )</a:t>
            </a:r>
          </a:p>
          <a:p>
            <a:r>
              <a:rPr lang="hr-HR" dirty="0"/>
              <a:t> Dostupnosti ( sve više je prisutno materijala )</a:t>
            </a:r>
          </a:p>
          <a:p>
            <a:endParaRPr lang="hr-HR" dirty="0"/>
          </a:p>
          <a:p>
            <a:r>
              <a:rPr lang="hr-HR" dirty="0"/>
              <a:t>Znatiželjni su, imaju druge ovisnosti, dugotrajno su ovisni o pornografiji</a:t>
            </a:r>
          </a:p>
          <a:p>
            <a:r>
              <a:rPr lang="hr-HR" dirty="0"/>
              <a:t>Ne bi pristupili takvom sadržaju bez interneta</a:t>
            </a:r>
          </a:p>
        </p:txBody>
      </p:sp>
    </p:spTree>
    <p:extLst>
      <p:ext uri="{BB962C8B-B14F-4D97-AF65-F5344CB8AC3E}">
        <p14:creationId xmlns:p14="http://schemas.microsoft.com/office/powerpoint/2010/main" val="145579217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Kružnica">
  <a:themeElements>
    <a:clrScheme name="Circuit">
      <a:dk1>
        <a:sysClr val="windowText" lastClr="000000"/>
      </a:dk1>
      <a:lt1>
        <a:sysClr val="window" lastClr="FFFFFF"/>
      </a:lt1>
      <a:dk2>
        <a:srgbClr val="252C36"/>
      </a:dk2>
      <a:lt2>
        <a:srgbClr val="7C96A3"/>
      </a:lt2>
      <a:accent1>
        <a:srgbClr val="4FD093"/>
      </a:accent1>
      <a:accent2>
        <a:srgbClr val="54BCDF"/>
      </a:accent2>
      <a:accent3>
        <a:srgbClr val="A262D0"/>
      </a:accent3>
      <a:accent4>
        <a:srgbClr val="D7537B"/>
      </a:accent4>
      <a:accent5>
        <a:srgbClr val="E78045"/>
      </a:accent5>
      <a:accent6>
        <a:srgbClr val="84C350"/>
      </a:accent6>
      <a:hlink>
        <a:srgbClr val="22FFFF"/>
      </a:hlink>
      <a:folHlink>
        <a:srgbClr val="9BF3FD"/>
      </a:folHlink>
    </a:clrScheme>
    <a:fontScheme name="Circui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ircuit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94000"/>
                <a:satMod val="148000"/>
                <a:lumMod val="14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4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  <a:hueMod val="106000"/>
                <a:satMod val="140000"/>
                <a:lumMod val="42000"/>
              </a:schemeClr>
              <a:schemeClr val="phClr">
                <a:tint val="98000"/>
                <a:hueMod val="92000"/>
                <a:satMod val="220000"/>
                <a:lumMod val="9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rcuit" id="{0AC2F7E7-15F5-431C-B2A2-456FE929F56C}" vid="{142578CA-DEC9-49C3-80AF-C113973CC9A9}"/>
    </a:ext>
  </a:extLst>
</a:theme>
</file>

<file path=ppt/theme/theme2.xml><?xml version="1.0" encoding="utf-8"?>
<a:theme xmlns:a="http://schemas.openxmlformats.org/drawingml/2006/main" name="Tema sustava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TM04033919[[fn=Kružnica]]</Template>
  <TotalTime>34</TotalTime>
  <Words>461</Words>
  <Application>Microsoft Office PowerPoint</Application>
  <PresentationFormat>Široki zaslon</PresentationFormat>
  <Paragraphs>69</Paragraphs>
  <Slides>22</Slides>
  <Notes>1</Notes>
  <HiddenSlides>0</HiddenSlides>
  <MMClips>0</MMClips>
  <ScaleCrop>false</ScaleCrop>
  <HeadingPairs>
    <vt:vector size="6" baseType="variant">
      <vt:variant>
        <vt:lpstr>Korišteni fontovi</vt:lpstr>
      </vt:variant>
      <vt:variant>
        <vt:i4>4</vt:i4>
      </vt:variant>
      <vt:variant>
        <vt:lpstr>Tema</vt:lpstr>
      </vt:variant>
      <vt:variant>
        <vt:i4>1</vt:i4>
      </vt:variant>
      <vt:variant>
        <vt:lpstr>Naslovi slajdova</vt:lpstr>
      </vt:variant>
      <vt:variant>
        <vt:i4>22</vt:i4>
      </vt:variant>
    </vt:vector>
  </HeadingPairs>
  <TitlesOfParts>
    <vt:vector size="27" baseType="lpstr">
      <vt:lpstr>Arial</vt:lpstr>
      <vt:lpstr>Calibri</vt:lpstr>
      <vt:lpstr>Times New Roman</vt:lpstr>
      <vt:lpstr>Tw Cen MT</vt:lpstr>
      <vt:lpstr>Kružnica</vt:lpstr>
      <vt:lpstr>Djeca kao žrtve online predatora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SEXTORTION</vt:lpstr>
      <vt:lpstr>Tko gleda materijale sa seksualnim zlostavljanjem djece</vt:lpstr>
      <vt:lpstr>PowerPoint prezentacija</vt:lpstr>
      <vt:lpstr>Razlika u terminologiji</vt:lpstr>
      <vt:lpstr>PowerPoint prezentacija</vt:lpstr>
      <vt:lpstr>Deep Web</vt:lpstr>
      <vt:lpstr>Što je Dark Net</vt:lpstr>
      <vt:lpstr>Bitcoin</vt:lpstr>
      <vt:lpstr>PowerPoint prezentacija</vt:lpstr>
      <vt:lpstr>PowerPoint prezentacija</vt:lpstr>
      <vt:lpstr>Terminologija koja poštuje prava djece</vt:lpstr>
      <vt:lpstr>PowerPoint prezentacija</vt:lpstr>
      <vt:lpstr>NACIONALNI PLAN ZA SUZBIJANJE TRGOVANJA LJUDIMA ZA RAZDOBLJE OD 2018. DO 2021. GODINE </vt:lpstr>
      <vt:lpstr>PowerPoint prezentacija</vt:lpstr>
      <vt:lpstr>PowerPoint prezentacija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Djeca kao žrtve online predatora</dc:title>
  <dc:creator>Tomislav Ramljak</dc:creator>
  <cp:lastModifiedBy>Tomislav Ramljak</cp:lastModifiedBy>
  <cp:revision>7</cp:revision>
  <dcterms:created xsi:type="dcterms:W3CDTF">2020-01-17T18:12:39Z</dcterms:created>
  <dcterms:modified xsi:type="dcterms:W3CDTF">2020-01-18T07:31:12Z</dcterms:modified>
</cp:coreProperties>
</file>