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3" r:id="rId4"/>
    <p:sldId id="259" r:id="rId5"/>
    <p:sldId id="258" r:id="rId6"/>
    <p:sldId id="260" r:id="rId7"/>
    <p:sldId id="263" r:id="rId8"/>
    <p:sldId id="264" r:id="rId9"/>
    <p:sldId id="267" r:id="rId10"/>
    <p:sldId id="261" r:id="rId11"/>
    <p:sldId id="266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FDA0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07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8607CFE-9BB8-4038-B573-B8887443E1B0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6514C46-309E-40EC-A0A8-E07681D19C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599"/>
            <a:ext cx="7772400" cy="609601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838200"/>
            <a:ext cx="6400800" cy="5334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ABC1C-B52F-45F7-98EF-08A5C489FD06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2A14D-7813-4B62-877C-FD5A88557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49628-4272-4B42-B925-61C95206CA5C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63DFB-71D8-4B3D-9D58-2897A74406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C4DD3-61C1-4811-ABA9-09CCCC9968ED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B5148-4CF5-4B92-9D3B-19BA4C8B2F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787A4-01EC-4C3B-85DB-B77FC7BB03A9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63FA0-0DCC-4224-B1AA-4DA437CA9B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FD087-C19F-4210-9D4B-F33E0E9D13E4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9D01-84FF-4BAD-A516-A91FADB83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03D73-B3BF-42A6-8CB6-40C38C400E78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65645-3DDB-43F5-8DD3-9F0A780B03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F696C-A547-4834-9582-5E4192AE460B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EA9F6-1304-42D6-835B-635B36BA15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18FC4-BE83-4389-A278-6BDB5E05944A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2312C-8A35-4FD9-BF46-C09185A59B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D5F4E-B15D-40E4-BC12-3E7646BE3609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A7FB8-189C-4018-9958-43615642FA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C2944-A3E5-4590-B5B2-90C85DE64D28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57D83-216F-4386-818C-A13F859509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45A6D-0F06-4F02-953D-3570FAA13FC6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B1786-1D98-4A32-B2DD-9FB1A16EA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414E9C-83F2-417A-86D1-2099CC66D4C6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7852A5-1246-402A-96F3-8E6D2ABA7A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112" charset="0"/>
          <a:cs typeface="Tahoma" pitchFamily="11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112" charset="0"/>
          <a:cs typeface="Tahoma" pitchFamily="11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112" charset="0"/>
          <a:cs typeface="Tahoma" pitchFamily="11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112" charset="0"/>
          <a:cs typeface="Tahoma" pitchFamily="11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112" charset="0"/>
          <a:cs typeface="Tahoma" pitchFamily="11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112" charset="0"/>
          <a:cs typeface="Tahoma" pitchFamily="11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112" charset="0"/>
          <a:cs typeface="Tahoma" pitchFamily="11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112" charset="0"/>
          <a:cs typeface="Tahoma" pitchFamily="11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640"/>
            <a:ext cx="3744416" cy="1224136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r-HR" sz="4000" b="0" dirty="0" smtClean="0">
                <a:latin typeface="Times New Roman" pitchFamily="18" charset="0"/>
                <a:cs typeface="Times New Roman" pitchFamily="18" charset="0"/>
              </a:rPr>
              <a:t>Živčani sustav</a:t>
            </a:r>
            <a:br>
              <a:rPr lang="hr-HR" sz="4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4000" b="0" dirty="0" smtClean="0">
                <a:latin typeface="Times New Roman" pitchFamily="18" charset="0"/>
                <a:cs typeface="Times New Roman" pitchFamily="18" charset="0"/>
              </a:rPr>
              <a:t>i njegove podjele</a:t>
            </a:r>
            <a:endParaRPr lang="en-US" sz="4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1920" y="4005064"/>
            <a:ext cx="17203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Uvodna</a:t>
            </a: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promišljanja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mhstatic.de/fm/1/thumbnails/sh_Gehirnstr%C3%B6me_450.jpg.22065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3714750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4211960" y="26064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«Sve što u ovome času možemo prikazati najsofisticiranijim metodama jest „sijevanje“ u pojedinim dijelovima mozga koje odražava naizgled kaotično širenje </a:t>
            </a:r>
            <a:r>
              <a:rPr lang="hr-HR" sz="2000" b="1" dirty="0">
                <a:latin typeface="Times New Roman" pitchFamily="18" charset="0"/>
                <a:cs typeface="Times New Roman" pitchFamily="18" charset="0"/>
              </a:rPr>
              <a:t>električne aktivnosti (</a:t>
            </a:r>
            <a:r>
              <a:rPr lang="hr-HR" sz="2000" b="1" dirty="0" err="1">
                <a:latin typeface="Times New Roman" pitchFamily="18" charset="0"/>
                <a:cs typeface="Times New Roman" pitchFamily="18" charset="0"/>
              </a:rPr>
              <a:t>Galvini</a:t>
            </a:r>
            <a:r>
              <a:rPr lang="hr-HR" sz="20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 i lučenje kemijskih tvari koje služe prijenosu pobuđivanja ili </a:t>
            </a:r>
            <a:r>
              <a:rPr lang="hr-HR" sz="2000" dirty="0" err="1">
                <a:latin typeface="Times New Roman" pitchFamily="18" charset="0"/>
                <a:cs typeface="Times New Roman" pitchFamily="18" charset="0"/>
              </a:rPr>
              <a:t>zakočenja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 stanica. O građi mozga, dakle, o tome što ga tvori, znamo već mnogo više» (</a:t>
            </a:r>
            <a:r>
              <a:rPr lang="hr-HR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Muzur</a:t>
            </a:r>
            <a:r>
              <a:rPr lang="hr-H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2010, 3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35844" name="Picture 4" descr="http://www.klinikum-nuernberg.de/DE/aktuelles/knzeitung/2009/200901/foto_klik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544" y="3573016"/>
            <a:ext cx="431185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1369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i="1" dirty="0">
                <a:latin typeface="Times New Roman" pitchFamily="18" charset="0"/>
                <a:cs typeface="Times New Roman" pitchFamily="18" charset="0"/>
              </a:rPr>
              <a:t>Periferni</a:t>
            </a:r>
            <a:r>
              <a:rPr lang="hr-H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(živci koji se rasprostiru po tijelu) – tjelesni ili somatski i vegetativni živčani sustav</a:t>
            </a:r>
          </a:p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	Somatski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su živci oni kojima ili (a) primamo informacije iz okoline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ili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iz svoga tijela i koji se zovu senzorni živci (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lat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Sensus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=osjećanje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), ili pak (b) oni, kojima svojevoljno upravljamo n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našim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mišićima i pokretima, pa se stoga zovu motorni živci.</a:t>
            </a:r>
          </a:p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	Vegetativni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(autonomni) živci su oni na koje uglavnom nemamo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utjecaja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hr-HR" sz="2000" dirty="0" err="1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. živci koji reguliraju rad srca, probave, disanja, tjelesne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temperature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, krvnog pritiska, </a:t>
            </a:r>
            <a:r>
              <a:rPr lang="hr-HR" sz="2000" dirty="0" err="1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	Vegetativni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živčani sustav se dijeli na </a:t>
            </a:r>
            <a:r>
              <a:rPr lang="hr-HR" sz="2000" i="1" dirty="0">
                <a:latin typeface="Times New Roman" pitchFamily="18" charset="0"/>
                <a:cs typeface="Times New Roman" pitchFamily="18" charset="0"/>
              </a:rPr>
              <a:t>simpatički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hr-HR" sz="2000" b="1" dirty="0">
                <a:latin typeface="Times New Roman" pitchFamily="18" charset="0"/>
                <a:cs typeface="Times New Roman" pitchFamily="18" charset="0"/>
              </a:rPr>
              <a:t>grč.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hr-HR" sz="2000" b="1" dirty="0" err="1" smtClean="0">
                <a:latin typeface="Times New Roman" pitchFamily="18" charset="0"/>
                <a:cs typeface="Times New Roman" pitchFamily="18" charset="0"/>
              </a:rPr>
              <a:t>Simpateo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= suosjećam) </a:t>
            </a:r>
            <a:r>
              <a:rPr lang="hr-HR" sz="20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. ona koji mobilizira tjelesne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	aktivnosti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hr-HR" sz="2000" dirty="0" err="1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. u času opasnosti, borbe za život, jake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		motivacija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hr-HR" sz="2000" dirty="0" err="1">
                <a:latin typeface="Times New Roman" pitchFamily="18" charset="0"/>
                <a:cs typeface="Times New Roman" pitchFamily="18" charset="0"/>
              </a:rPr>
              <a:t>sl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.) i </a:t>
            </a:r>
            <a:r>
              <a:rPr lang="hr-HR" sz="2000" i="1" dirty="0">
                <a:latin typeface="Times New Roman" pitchFamily="18" charset="0"/>
                <a:cs typeface="Times New Roman" pitchFamily="18" charset="0"/>
              </a:rPr>
              <a:t>parasimpatički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hr-HR" sz="2000" b="1" dirty="0">
                <a:latin typeface="Times New Roman" pitchFamily="18" charset="0"/>
                <a:cs typeface="Times New Roman" pitchFamily="18" charset="0"/>
              </a:rPr>
              <a:t>grč. Para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 = protiv), a to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	je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onaj koji je donekle suprotan simpatičkom sustavu, dakle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	uglavnom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je aktivan u fazama odmaranja i oporavljanja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	organizma.</a:t>
            </a:r>
          </a:p>
          <a:p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hr-HR" sz="2000" b="1" dirty="0">
                <a:latin typeface="Times New Roman" pitchFamily="18" charset="0"/>
                <a:cs typeface="Times New Roman" pitchFamily="18" charset="0"/>
              </a:rPr>
              <a:t>Učenje – </a:t>
            </a:r>
            <a:r>
              <a:rPr lang="hr-HR" sz="2000" b="1" dirty="0" err="1">
                <a:latin typeface="Times New Roman" pitchFamily="18" charset="0"/>
                <a:cs typeface="Times New Roman" pitchFamily="18" charset="0"/>
              </a:rPr>
              <a:t>Buzan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??).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salutemigliore.it/images/cervello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801303">
            <a:off x="595481" y="1208061"/>
            <a:ext cx="5082915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859959" y="188640"/>
            <a:ext cx="328404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Veliki mozak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Pukotina</a:t>
            </a:r>
          </a:p>
          <a:p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Corpus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callosum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(tvrd. Tijelo)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Talamus</a:t>
            </a:r>
          </a:p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Mali mozak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Hipotalamus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Hipofiza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Most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Produžena moždina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88640"/>
            <a:ext cx="24657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2800" dirty="0" smtClean="0">
                <a:latin typeface="Times New Roman" pitchFamily="18" charset="0"/>
                <a:cs typeface="Times New Roman" pitchFamily="18" charset="0"/>
              </a:rPr>
              <a:t>Dijelovi</a:t>
            </a:r>
          </a:p>
          <a:p>
            <a:pPr algn="ctr"/>
            <a:r>
              <a:rPr lang="hr-HR" sz="2800" dirty="0" smtClean="0">
                <a:latin typeface="Times New Roman" pitchFamily="18" charset="0"/>
                <a:cs typeface="Times New Roman" pitchFamily="18" charset="0"/>
              </a:rPr>
              <a:t>ljudskog mozga</a:t>
            </a:r>
            <a:endParaRPr lang="hr-H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404664"/>
            <a:ext cx="1717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dirty="0" smtClean="0">
                <a:latin typeface="Times New Roman" pitchFamily="18" charset="0"/>
                <a:cs typeface="Times New Roman" pitchFamily="18" charset="0"/>
              </a:rPr>
              <a:t>Integracija</a:t>
            </a:r>
            <a:endParaRPr lang="hr-H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4041622">
            <a:off x="6620492" y="5283187"/>
            <a:ext cx="2557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Kompleksnost</a:t>
            </a:r>
            <a:endParaRPr lang="hr-H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797152"/>
            <a:ext cx="22156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dirty="0" smtClean="0">
                <a:latin typeface="Times New Roman" pitchFamily="18" charset="0"/>
                <a:cs typeface="Times New Roman" pitchFamily="18" charset="0"/>
              </a:rPr>
              <a:t>Smislenost</a:t>
            </a:r>
          </a:p>
          <a:p>
            <a:r>
              <a:rPr lang="hr-HR" sz="2800" dirty="0" smtClean="0">
                <a:latin typeface="Times New Roman" pitchFamily="18" charset="0"/>
                <a:cs typeface="Times New Roman" pitchFamily="18" charset="0"/>
              </a:rPr>
              <a:t>-Besmislenost</a:t>
            </a:r>
            <a:endParaRPr lang="hr-H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2557021">
            <a:off x="3707799" y="4268197"/>
            <a:ext cx="36102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2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Centri ili sinkronizirana</a:t>
            </a:r>
          </a:p>
          <a:p>
            <a:pPr algn="ctr"/>
            <a:r>
              <a:rPr lang="hr-HR" sz="28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hr-HR" sz="2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jelatnost - </a:t>
            </a:r>
            <a:r>
              <a:rPr lang="hr-HR" sz="2800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Lausch</a:t>
            </a:r>
            <a:endParaRPr lang="hr-HR" sz="28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8895037">
            <a:off x="672991" y="1548460"/>
            <a:ext cx="31614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Plastičnost mozga</a:t>
            </a:r>
            <a:endParaRPr lang="hr-HR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8946099">
            <a:off x="-91774" y="3175323"/>
            <a:ext cx="3201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Senzorna deprivacija</a:t>
            </a:r>
            <a:endParaRPr lang="hr-HR" sz="28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e-skola.biol.pmf.unizg.hr/odgovori/odg-slike/odg388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1519"/>
            <a:ext cx="8784976" cy="66364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6409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b="1" dirty="0">
                <a:latin typeface="Times New Roman" pitchFamily="18" charset="0"/>
                <a:cs typeface="Times New Roman" pitchFamily="18" charset="0"/>
              </a:rPr>
              <a:t>Mozak i starenje</a:t>
            </a:r>
            <a:r>
              <a:rPr lang="hr-HR" sz="2200" dirty="0">
                <a:latin typeface="Times New Roman" pitchFamily="18" charset="0"/>
                <a:cs typeface="Times New Roman" pitchFamily="18" charset="0"/>
              </a:rPr>
              <a:t> (okolina i nasljeđe) – transverzalna i longitudinalna metoda – prednosti i nedostaci ovih metoda.</a:t>
            </a:r>
          </a:p>
          <a:p>
            <a:r>
              <a:rPr lang="hr-HR" sz="2200" dirty="0">
                <a:latin typeface="Times New Roman" pitchFamily="18" charset="0"/>
                <a:cs typeface="Times New Roman" pitchFamily="18" charset="0"/>
              </a:rPr>
              <a:t>Inteligencija – dolazi do opadanja nekih faktora (</a:t>
            </a:r>
            <a:r>
              <a:rPr lang="hr-HR" sz="2200" dirty="0" err="1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hr-HR" sz="2200" dirty="0">
                <a:latin typeface="Times New Roman" pitchFamily="18" charset="0"/>
                <a:cs typeface="Times New Roman" pitchFamily="18" charset="0"/>
              </a:rPr>
              <a:t>. kod takozvane rječitosti i do jačeg opadanja nego što se mislilo), ali u nekim drugim faktorima i ne dolazi, ili dolazi mnogo kasnije nego što se mislio (spacijalne sposobnosti, </a:t>
            </a:r>
            <a:r>
              <a:rPr lang="hr-HR" sz="2200" dirty="0" err="1">
                <a:latin typeface="Times New Roman" pitchFamily="18" charset="0"/>
                <a:cs typeface="Times New Roman" pitchFamily="18" charset="0"/>
              </a:rPr>
              <a:t>sposobnosti</a:t>
            </a:r>
            <a:r>
              <a:rPr lang="hr-HR" sz="2200" dirty="0">
                <a:latin typeface="Times New Roman" pitchFamily="18" charset="0"/>
                <a:cs typeface="Times New Roman" pitchFamily="18" charset="0"/>
              </a:rPr>
              <a:t> rezoniranja), a u nekim faktorima dolazi čak do porasta (verbalne sposobnosti).</a:t>
            </a:r>
          </a:p>
          <a:p>
            <a:r>
              <a:rPr lang="hr-HR" sz="2200" dirty="0">
                <a:latin typeface="Times New Roman" pitchFamily="18" charset="0"/>
                <a:cs typeface="Times New Roman" pitchFamily="18" charset="0"/>
              </a:rPr>
              <a:t>Valovi u mozgu – za vrijeme meditacije.</a:t>
            </a:r>
          </a:p>
          <a:p>
            <a:r>
              <a:rPr lang="hr-HR" sz="2200" dirty="0">
                <a:latin typeface="Times New Roman" pitchFamily="18" charset="0"/>
                <a:cs typeface="Times New Roman" pitchFamily="18" charset="0"/>
              </a:rPr>
              <a:t>Brzina mentalnog rada i brzina snalaženja u prostoru – kod starih ljudi očito je manje nego kod mladih ljudi.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520" y="3789040"/>
            <a:ext cx="8496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dirty="0">
                <a:latin typeface="Times New Roman" pitchFamily="18" charset="0"/>
                <a:cs typeface="Times New Roman" pitchFamily="18" charset="0"/>
              </a:rPr>
              <a:t>Starenje – pamćenje – više na mentalnom nego na motornom planu. </a:t>
            </a:r>
            <a:r>
              <a:rPr lang="hr-HR" sz="2200" i="1" dirty="0">
                <a:latin typeface="Times New Roman" pitchFamily="18" charset="0"/>
                <a:cs typeface="Times New Roman" pitchFamily="18" charset="0"/>
              </a:rPr>
              <a:t>Pamćenje se vježbanjem može usavršavati</a:t>
            </a:r>
            <a:r>
              <a:rPr lang="hr-HR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9752" y="332656"/>
            <a:ext cx="6750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VELIKA	     </a:t>
            </a:r>
            <a:r>
              <a:rPr lang="hr-HR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velika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     mala	     VELIKA         MALA	     velika</a:t>
            </a:r>
          </a:p>
          <a:p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VELIKA	     MALA    velika	     mala	             </a:t>
            </a:r>
            <a:r>
              <a:rPr lang="hr-HR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MALA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	     velika</a:t>
            </a:r>
          </a:p>
          <a:p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MALA	     </a:t>
            </a:r>
            <a:r>
              <a:rPr lang="hr-HR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mala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     velika	     MALA             VELIKA	      MALA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2348880"/>
            <a:ext cx="615745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Nominalizacija</a:t>
            </a:r>
          </a:p>
          <a:p>
            <a:r>
              <a:rPr lang="hr-H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Formuliranje govora –		Je li nekoga strah?</a:t>
            </a:r>
          </a:p>
          <a:p>
            <a:r>
              <a:rPr lang="hr-H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			Boji li se netko?</a:t>
            </a:r>
          </a:p>
          <a:p>
            <a:endParaRPr lang="hr-HR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Razlika?</a:t>
            </a:r>
            <a:endParaRPr lang="hr-HR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4437112"/>
            <a:ext cx="60676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Pokus – Ispružena noga, vrtjeti glavom, gledati </a:t>
            </a:r>
          </a:p>
          <a:p>
            <a:r>
              <a:rPr lang="hr-H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žmiriti</a:t>
            </a:r>
            <a:endParaRPr lang="hr-HR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Živčani sustav i njegove podjele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10315"/>
            <a:ext cx="8435280" cy="3196952"/>
          </a:xfrm>
        </p:spPr>
        <p:txBody>
          <a:bodyPr/>
          <a:lstStyle/>
          <a:p>
            <a:pPr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Prvi pisani spomen mozga – Papirus </a:t>
            </a:r>
            <a:r>
              <a:rPr lang="hr-HR" dirty="0" err="1" smtClean="0">
                <a:latin typeface="Times New Roman" pitchFamily="18" charset="0"/>
                <a:cs typeface="Times New Roman" pitchFamily="18" charset="0"/>
              </a:rPr>
              <a:t>Edwina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Smitha 3500.godina </a:t>
            </a:r>
            <a:r>
              <a:rPr lang="hr-HR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. Kr.</a:t>
            </a:r>
          </a:p>
          <a:p>
            <a:pPr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Stari su Egipćani držali srce sjedištem duše i, dok su druge organe pažljivo </a:t>
            </a:r>
          </a:p>
          <a:p>
            <a:pPr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uklanjali iz tijela pokojnika pri postupku balzamiranja, mozak su</a:t>
            </a:r>
          </a:p>
          <a:p>
            <a:pPr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komadali kukama i izvlačili kroz nosne šupljine.</a:t>
            </a:r>
          </a:p>
          <a:p>
            <a:pPr>
              <a:buNone/>
            </a:pPr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hr-HR" dirty="0" err="1" smtClean="0">
                <a:latin typeface="Times New Roman" pitchFamily="18" charset="0"/>
                <a:cs typeface="Times New Roman" pitchFamily="18" charset="0"/>
              </a:rPr>
              <a:t>Alkemeon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iz </a:t>
            </a:r>
            <a:r>
              <a:rPr lang="hr-HR" dirty="0" err="1" smtClean="0">
                <a:latin typeface="Times New Roman" pitchFamily="18" charset="0"/>
                <a:cs typeface="Times New Roman" pitchFamily="18" charset="0"/>
              </a:rPr>
              <a:t>Krotona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i Hipokrat – vjerovali su da je mozak sijelo uma i osjećaja</a:t>
            </a:r>
          </a:p>
          <a:p>
            <a:pPr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Aristotel (384.-322.) – mozak je žlijezda za hlađenje krvi</a:t>
            </a:r>
          </a:p>
          <a:p>
            <a:pPr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Platon (427.-347.) – duša je trodijelna, smještena u tijelu u </a:t>
            </a:r>
            <a:r>
              <a:rPr lang="hr-HR" dirty="0" err="1" smtClean="0">
                <a:latin typeface="Times New Roman" pitchFamily="18" charset="0"/>
                <a:cs typeface="Times New Roman" pitchFamily="18" charset="0"/>
              </a:rPr>
              <a:t>jetri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 srcu i mozgu.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93296"/>
            <a:ext cx="4628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Srce – savršena i vrlo komplicirana pumpa.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697352"/>
            <a:ext cx="70503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Evolucija – podizanje na noge (10-5 milijuna godina;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razvoj mozga –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homo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sapiens – 150.000 godina); Bitna pitanja </a:t>
            </a:r>
          </a:p>
          <a:p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z genetike – Human Genom Project – Čovjekova sloboda biranja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5703100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Genotip i fenotip (nasljeđe)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5856" y="404664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smtClean="0">
                <a:latin typeface="Times New Roman" pitchFamily="18" charset="0"/>
                <a:cs typeface="Times New Roman" pitchFamily="18" charset="0"/>
              </a:rPr>
              <a:t>Naslijeđe</a:t>
            </a:r>
            <a:endParaRPr lang="hr-HR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412776"/>
            <a:ext cx="70888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Područje unutar biologije koje proučava naslijeđe zove se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genetika.</a:t>
            </a:r>
          </a:p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Bihevioralna genetika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je specijalno područje koje povezuje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psihologiju i biologiju.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2675007"/>
            <a:ext cx="70631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Geni – građevne jedinice nasljeđivanja – biokemijski materijal koji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regulira razvoj osoba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629461"/>
            <a:ext cx="8313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Geni – dijelovi kromosoma – svaki kromosom sastoji se od više od 1 000 gena.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4276139"/>
            <a:ext cx="81067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Kromosomi – velike složene molekule deoksiribonukleinske kiseline (DNK),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koja ima  nekoliko kemijskih sastavnica.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5230593"/>
            <a:ext cx="62103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23 kromosoma od oca i 23 od majke – 23 para kromosoma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5877272"/>
            <a:ext cx="7072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Istraživanja – Jednojajčani i dvojajčani blizanci – Usvojena djeca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2808312" cy="18002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r-HR" sz="4000" b="0" dirty="0" smtClean="0">
                <a:latin typeface="Times New Roman" pitchFamily="18" charset="0"/>
                <a:cs typeface="Times New Roman" pitchFamily="18" charset="0"/>
              </a:rPr>
              <a:t>Specifičnost</a:t>
            </a:r>
            <a:br>
              <a:rPr lang="hr-HR" sz="4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4000" b="0" dirty="0" smtClean="0">
                <a:latin typeface="Times New Roman" pitchFamily="18" charset="0"/>
                <a:cs typeface="Times New Roman" pitchFamily="18" charset="0"/>
              </a:rPr>
              <a:t>čovjekovog</a:t>
            </a:r>
            <a:br>
              <a:rPr lang="hr-HR" sz="4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4000" b="0" dirty="0" smtClean="0">
                <a:latin typeface="Times New Roman" pitchFamily="18" charset="0"/>
                <a:cs typeface="Times New Roman" pitchFamily="18" charset="0"/>
              </a:rPr>
              <a:t>mozga</a:t>
            </a:r>
            <a:endParaRPr lang="en-US" sz="4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35896" y="3789040"/>
            <a:ext cx="13436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Težina?</a:t>
            </a:r>
          </a:p>
          <a:p>
            <a:pPr>
              <a:buFontTx/>
              <a:buChar char="-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Veličina?</a:t>
            </a:r>
          </a:p>
          <a:p>
            <a:pPr>
              <a:buFontTx/>
              <a:buChar char="-"/>
            </a:pP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Površina?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31840" y="5157192"/>
            <a:ext cx="56332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hr-HR" sz="2800" dirty="0" smtClean="0">
                <a:latin typeface="Times New Roman" pitchFamily="18" charset="0"/>
                <a:cs typeface="Times New Roman" pitchFamily="18" charset="0"/>
              </a:rPr>
              <a:t> Broj živčanih stanica</a:t>
            </a:r>
          </a:p>
          <a:p>
            <a:pPr>
              <a:buFontTx/>
              <a:buChar char="-"/>
            </a:pPr>
            <a:r>
              <a:rPr lang="hr-H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800" dirty="0" smtClean="0">
                <a:latin typeface="Times New Roman" pitchFamily="18" charset="0"/>
                <a:cs typeface="Times New Roman" pitchFamily="18" charset="0"/>
              </a:rPr>
              <a:t>Funkcionalna povezanost i suradnja </a:t>
            </a:r>
            <a:endParaRPr lang="hr-H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051720" y="548680"/>
            <a:ext cx="3213720" cy="1143000"/>
          </a:xfrm>
        </p:spPr>
        <p:txBody>
          <a:bodyPr/>
          <a:lstStyle/>
          <a:p>
            <a:pPr algn="ctr"/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Živčana stanica</a:t>
            </a:r>
            <a:endParaRPr lang="en-US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http://upload.wikimedia.org/wikipedia/commons/thumb/b/bc/Neuron_Hand-tuned.svg/400px-Neuron_Hand-tuned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88640"/>
            <a:ext cx="3810000" cy="204787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339752" y="2204864"/>
            <a:ext cx="65344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Živčana stanica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Sastavljena od </a:t>
            </a:r>
            <a:r>
              <a:rPr lang="hr-HR" sz="20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dendrita</a:t>
            </a:r>
            <a:r>
              <a:rPr lang="hr-HR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jezgre i citoplazme – </a:t>
            </a:r>
            <a:r>
              <a:rPr lang="hr-HR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akson </a:t>
            </a:r>
            <a:r>
              <a:rPr lang="hr-HR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hr-HR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aksonski </a:t>
            </a:r>
            <a:r>
              <a:rPr lang="hr-HR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završeci</a:t>
            </a:r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Poruke ulaze u živčanu stanicu preko </a:t>
            </a:r>
            <a:r>
              <a:rPr lang="hr-HR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dendrita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prenose se kroz deblu sličan akson i onda se s aksonskih završetaka šalju na mišiće, žlijezde ili druge živčane stanice. Aksonski završeci sadrže mjehuriće ispunjene kemijskim tvarima koje se zovu neurotransmiteri. Neurotransmiteri se s neurona, s kojeg se šalju poruke, </a:t>
            </a:r>
            <a:r>
              <a:rPr lang="hr-HR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oslogađaju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 sinaptičku pukotinu i mnogi se vežu na receptivna mjesta na </a:t>
            </a:r>
            <a:r>
              <a:rPr lang="hr-HR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dentritima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neurona koji prima poruke. Neki </a:t>
            </a:r>
            <a:r>
              <a:rPr lang="hr-HR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neurotransmiteri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(zvani </a:t>
            </a:r>
            <a:r>
              <a:rPr lang="hr-HR" sz="2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«ekscitatorni»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pospješuju nastanak živčanog impulsa u prijemnom neuronu, a </a:t>
            </a:r>
            <a:r>
              <a:rPr lang="hr-HR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(zvani </a:t>
            </a:r>
            <a:r>
              <a:rPr lang="hr-HR" sz="2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«inhibitorni»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smanjuju mogućnost nastanka živčanog impulsa. </a:t>
            </a:r>
            <a:r>
              <a:rPr lang="hr-HR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 danas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je otkriveno nekoliko desetaka mogućih neurotransmitera (</a:t>
            </a:r>
            <a:r>
              <a:rPr lang="hr-HR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Rathus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051720" y="548680"/>
            <a:ext cx="3213720" cy="1143000"/>
          </a:xfrm>
        </p:spPr>
        <p:txBody>
          <a:bodyPr/>
          <a:lstStyle/>
          <a:p>
            <a:pPr algn="ctr"/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Živčana stanica</a:t>
            </a:r>
            <a:endParaRPr lang="en-US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83768" y="2924944"/>
            <a:ext cx="61926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Mozak – «dvije glavne vrste stanica: </a:t>
            </a:r>
            <a:r>
              <a:rPr lang="hr-HR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živčane stanice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hr-HR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neuroni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i </a:t>
            </a:r>
            <a:r>
              <a:rPr lang="hr-HR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glijalne</a:t>
            </a:r>
            <a:r>
              <a:rPr lang="hr-HR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stanice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Glija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grč. – ljepilo – odražava staro vjerovanje da se radi samo o potpornim stanicama koje poput nekog građevnog veziva ili skele drže živčane stanice na okupu. Danas znamo da su </a:t>
            </a:r>
            <a:r>
              <a:rPr lang="hr-HR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glijalne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stanice daleko aktivnije, da neke od njih proždiru moždani otpada, druge tvore omotače živčanih vlakana, preko trećih živčane stanice dobivaju hranu».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55776" y="6237312"/>
            <a:ext cx="11095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Einstein</a:t>
            </a:r>
            <a:endParaRPr lang="hr-HR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webspace.ship.edu/cgboer/neuro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0648"/>
            <a:ext cx="3888432" cy="2778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biologija.rs/sinaps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861048"/>
            <a:ext cx="3881069" cy="271157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2267744" y="188640"/>
            <a:ext cx="66247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Živčane stanice mogu prenositi obavijest </a:t>
            </a:r>
            <a:r>
              <a:rPr lang="hr-HR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samo u jednom smjeru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od </a:t>
            </a:r>
            <a:r>
              <a:rPr lang="hr-HR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dendrita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ili staničnih tijela kroz akson do aksonskih završetaka. Zatim se obavijesti prenose s aksonskih završetaka na druge neurone.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67744" y="1556792"/>
            <a:ext cx="66064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Sinapsa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živčana stanica predaje svoje obavijesti drugoj živčanoj stanici na spojnom mjestu koje se zove sinapsa. Sinapsa se sastoji od «grane» ili aksonskog završetka neurona s kojeg stiže poruka; </a:t>
            </a:r>
            <a:r>
              <a:rPr lang="hr-HR" sz="2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dendrita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(«korijena») ili some neurona koji prima poruku; i pukotine između njih, ispunjene tekućinom, koja se sove sinaptička pukotina.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12160" y="3687901"/>
            <a:ext cx="33123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Iako je živčani impuls električne prirode, on ne preskače sinaptičku pukotinu poput iskre. Umjesto 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toga,</a:t>
            </a:r>
          </a:p>
          <a:p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kad 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živčani impuls stigne na sinapsu, aksonski završeci oslobađaju kemijske tvari u sinaptičku pukotinu kao da se mnoštvo brodova gurne u more (</a:t>
            </a:r>
            <a:r>
              <a:rPr lang="hr-HR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Rathus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entral nervous system and peripheral nervous syst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564904"/>
            <a:ext cx="4320479" cy="345638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339752" y="332656"/>
            <a:ext cx="633670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Živčani sustav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središnji i periferni</a:t>
            </a:r>
          </a:p>
          <a:p>
            <a:r>
              <a:rPr lang="hr-HR" sz="2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Središnji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veliki i mali mozak i kralježnička moždina (leđna moždina)</a:t>
            </a:r>
          </a:p>
          <a:p>
            <a:r>
              <a:rPr lang="hr-HR" sz="2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Periferni</a:t>
            </a:r>
            <a:r>
              <a:rPr lang="hr-HR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(živci koji se rasprostiru po tijelu) – tjelesni ili somatski i vegetativni živčani sustav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jutarnji.hr/multimedia/archive/00340/mozak_340911S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rain">
  <a:themeElements>
    <a:clrScheme name="Custom 2">
      <a:dk1>
        <a:srgbClr val="FFFFFF"/>
      </a:dk1>
      <a:lt1>
        <a:srgbClr val="FFFFFF"/>
      </a:lt1>
      <a:dk2>
        <a:srgbClr val="1F497D"/>
      </a:dk2>
      <a:lt2>
        <a:srgbClr val="A1A96F"/>
      </a:lt2>
      <a:accent1>
        <a:srgbClr val="3567DF"/>
      </a:accent1>
      <a:accent2>
        <a:srgbClr val="B81A39"/>
      </a:accent2>
      <a:accent3>
        <a:srgbClr val="FFFFFF"/>
      </a:accent3>
      <a:accent4>
        <a:srgbClr val="8064A2"/>
      </a:accent4>
      <a:accent5>
        <a:srgbClr val="4BACC6"/>
      </a:accent5>
      <a:accent6>
        <a:srgbClr val="F79646"/>
      </a:accent6>
      <a:hlink>
        <a:srgbClr val="3CBF43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Brain</Template>
  <TotalTime>204</TotalTime>
  <Words>889</Words>
  <Application>Microsoft Office PowerPoint</Application>
  <PresentationFormat>On-screen Show (4:3)</PresentationFormat>
  <Paragraphs>91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Brain</vt:lpstr>
      <vt:lpstr>Živčani sustav i njegove podjele</vt:lpstr>
      <vt:lpstr>Živčani sustav i njegove podjele</vt:lpstr>
      <vt:lpstr>Slide 3</vt:lpstr>
      <vt:lpstr>Specifičnost čovjekovog mozga</vt:lpstr>
      <vt:lpstr>Živčana stanica</vt:lpstr>
      <vt:lpstr>Živčana stanica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Josip Bošnjaković</dc:creator>
  <cp:lastModifiedBy>Josip Bošnjaković</cp:lastModifiedBy>
  <cp:revision>26</cp:revision>
  <dcterms:created xsi:type="dcterms:W3CDTF">2012-10-18T12:58:31Z</dcterms:created>
  <dcterms:modified xsi:type="dcterms:W3CDTF">2012-10-20T16:45:57Z</dcterms:modified>
</cp:coreProperties>
</file>