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9" r:id="rId3"/>
    <p:sldId id="257" r:id="rId4"/>
    <p:sldId id="283" r:id="rId5"/>
    <p:sldId id="280" r:id="rId6"/>
    <p:sldId id="281" r:id="rId7"/>
    <p:sldId id="287" r:id="rId8"/>
    <p:sldId id="282" r:id="rId9"/>
    <p:sldId id="284" r:id="rId10"/>
    <p:sldId id="285" r:id="rId11"/>
    <p:sldId id="286" r:id="rId12"/>
    <p:sldId id="288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984CC"/>
    <a:srgbClr val="03136A"/>
    <a:srgbClr val="35759D"/>
    <a:srgbClr val="35B19D"/>
    <a:srgbClr val="FFFF00"/>
    <a:srgbClr val="B3D3EA"/>
    <a:srgbClr val="78ADC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5596" autoAdjust="0"/>
  </p:normalViewPr>
  <p:slideViewPr>
    <p:cSldViewPr>
      <p:cViewPr>
        <p:scale>
          <a:sx n="50" d="100"/>
          <a:sy n="50" d="100"/>
        </p:scale>
        <p:origin x="-869" y="-2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C55815-8990-49A4-B9F1-19D8EB2FB88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0FA9EE-FA4C-46D9-A0F9-3C47B95F4913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626B7A-9E75-48EB-A4B7-99FC657E08BD}" type="slidenum">
              <a:rPr lang="en-US"/>
              <a:pPr/>
              <a:t>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931271-DD74-4DE3-9B13-187A3C1C814C}" type="slidenum">
              <a:rPr lang="en-US"/>
              <a:pPr/>
              <a:t>3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990600"/>
            <a:ext cx="7772400" cy="70485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676400"/>
            <a:ext cx="7772400" cy="685800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1752600"/>
            <a:ext cx="18288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1752600"/>
            <a:ext cx="53340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606675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606675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752600"/>
            <a:ext cx="73152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606675"/>
            <a:ext cx="73152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8640960" cy="936104"/>
          </a:xfrm>
        </p:spPr>
        <p:txBody>
          <a:bodyPr/>
          <a:lstStyle/>
          <a:p>
            <a:pPr algn="ctr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istra</a:t>
            </a:r>
            <a:r>
              <a:rPr lang="hr-HR" sz="4800" dirty="0" err="1" smtClean="0">
                <a:latin typeface="Times New Roman" pitchFamily="18" charset="0"/>
                <a:cs typeface="Times New Roman" pitchFamily="18" charset="0"/>
              </a:rPr>
              <a:t>živanja</a:t>
            </a:r>
            <a:r>
              <a:rPr lang="hr-HR" sz="4800" dirty="0" smtClean="0"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it-IT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4800" dirty="0" smtClean="0">
                <a:latin typeface="Times New Roman" pitchFamily="18" charset="0"/>
                <a:cs typeface="Times New Roman" pitchFamily="18" charset="0"/>
              </a:rPr>
              <a:t>psihologiji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://forum.net.hr/cfs-file.ashx/__key/CommunityServer.Discussions.Components.Files/19/8321.hirn1_5F00_jpg_5F00_4600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2123728" cy="2123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http://1.bp.blogspot.com/_Tfj3XywU1s0/SeMxZ9rIzLI/AAAAAAAAADo/yy4pI6JlaCU/s320/comportamen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1556792"/>
            <a:ext cx="3048000" cy="2095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6" name="Picture 6" descr="http://www.kinderuniversitaet.uzh.ch/archiv/2010hs/vorlesungen/anthropologie/aff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933056"/>
            <a:ext cx="4032448" cy="2712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8" name="Picture 8" descr="http://www.tz-online.de/bilder/2009/01/08/30205/1967910915-pilger_475px.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1484784"/>
            <a:ext cx="2880320" cy="2158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3561" y="332656"/>
            <a:ext cx="4762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Eksperimentalna metoda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772816"/>
            <a:ext cx="654377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FontTx/>
              <a:buChar char="-"/>
            </a:pP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Najčešće laboratorij</a:t>
            </a:r>
          </a:p>
          <a:p>
            <a:pPr algn="l">
              <a:buFontTx/>
              <a:buChar char="-"/>
            </a:pP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Kontroliranje varijabli</a:t>
            </a:r>
          </a:p>
          <a:p>
            <a:pPr algn="l">
              <a:buFontTx/>
              <a:buChar char="-"/>
            </a:pP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Ovisna i neovisna varijabla (krvni tlak – sol; zdravlje - stres)</a:t>
            </a:r>
          </a:p>
          <a:p>
            <a:pPr algn="l">
              <a:buFontTx/>
              <a:buChar char="-"/>
            </a:pP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zravna kontrola iskustava životinja i ljudi</a:t>
            </a:r>
          </a:p>
          <a:p>
            <a:pPr algn="l">
              <a:buFontTx/>
              <a:buChar char="-"/>
            </a:pP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Eksperimentalna i kontrolna skupina</a:t>
            </a:r>
          </a:p>
          <a:p>
            <a:pPr algn="l"/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42" name="Picture 2" descr="http://d3sdoylwcs36el.cloudfront.net/adsense-revenue-fluctuations_id8181972_size48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2950" y="3095624"/>
            <a:ext cx="4591050" cy="3762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50179" y="332656"/>
            <a:ext cx="3249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Kliničke metode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4866" name="Picture 2" descr="http://www.synergiacentrotrauma.it/modules/wfsection/images/psicoterapia%205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1962150" cy="20002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3861048"/>
            <a:ext cx="84711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Razgovor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prava i sebi svojstvena tehnika koja se temelji na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proučavanje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studiranju ljudskog ponašanja unutar procesa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razgovora.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Tijekom 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razgovora se skupljaju podaci, analiziraju, obrađuju informacije kako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 temelju dobivenih podataka mogla stvoriti zaključna hipoteza.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5222812"/>
            <a:ext cx="75119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Klinički razgovor: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Dijagnostički, Terapeutski, Orijentacijski, Odgojni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5661248"/>
            <a:ext cx="85138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Karakteristike koja pridonose kvalitetnom razgovoru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Sklapanje saveza –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promatranje svijet očima osobe koja traži pomoć, empatija, verbalna i neverbalna</a:t>
            </a:r>
          </a:p>
          <a:p>
            <a:pPr algn="l"/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omunikacija – način odnosa</a:t>
            </a:r>
          </a:p>
        </p:txBody>
      </p:sp>
      <p:pic>
        <p:nvPicPr>
          <p:cNvPr id="164868" name="Picture 4" descr="https://encrypted-tbn0.gstatic.com/images?q=tbn:ANd9GcTI5Ozd7R8EJlMY0Cfb4Cznhl1tqN3pNtBtHxtUa12s1vxNPkyem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988840"/>
            <a:ext cx="1728192" cy="1294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4870" name="Picture 6" descr="http://upload.wikimedia.org/wikipedia/commons/thumb/b/b8/Ear.jpg/150px-E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628800"/>
            <a:ext cx="1428750" cy="2238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4872" name="Picture 8" descr="http://www.questotrentino.it/2011/01/30gg_kessler_giovanni_annoiat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700808"/>
            <a:ext cx="172608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4874" name="Picture 10" descr="http://www.profitlista.com/wp-content/uploads/2012/01/kljucne-rijeci-seo-optimizacij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0"/>
            <a:ext cx="1800200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48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48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4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4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4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4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4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4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48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48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0902" y="404664"/>
            <a:ext cx="3018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Etička pitanja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958" y="2204864"/>
            <a:ext cx="33265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Etično</a:t>
            </a:r>
          </a:p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Etički odbor</a:t>
            </a:r>
          </a:p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Pristanak na sudjelovanje</a:t>
            </a:r>
          </a:p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Povjerljivo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6914" name="Picture 2" descr="http://us.123rf.com/400wm/400/400/pixelsaway/pixelsaway1008/pixelsaway100800009/7527754-was-ist-ethik--frage-in-vintage-buchdruck-druckstocke-befleckt-von-farbigen-druckfarben-isoliert-au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484784"/>
            <a:ext cx="4680520" cy="3677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79512" y="4365104"/>
            <a:ext cx="745428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www.hrcak.srce.hr</a:t>
            </a:r>
          </a:p>
          <a:p>
            <a:pPr algn="l"/>
            <a:r>
              <a:rPr lang="it-IT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Dru</a:t>
            </a:r>
            <a:r>
              <a:rPr lang="hr-HR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štvene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znanosti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Psihologija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Društvena istraživanja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2012. Vol. 21</a:t>
            </a:r>
          </a:p>
          <a:p>
            <a:pPr algn="l"/>
            <a:r>
              <a:rPr lang="hr-HR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“Nove spoznaje u istraživanjima samopoštovanja: Konstrukt sigurnosti</a:t>
            </a:r>
          </a:p>
          <a:p>
            <a:pPr algn="l"/>
            <a:r>
              <a:rPr lang="hr-HR" sz="20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Samopoštovanja” 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(Jelić M.)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06006" y="188640"/>
            <a:ext cx="5949064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Psi</a:t>
            </a:r>
            <a:r>
              <a:rPr lang="it-IT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hr-HR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ologijska</a:t>
            </a:r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teorija, Svakodnevno iskustvo</a:t>
            </a:r>
          </a:p>
          <a:p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Opća, narodna vjerovanja</a:t>
            </a:r>
            <a:endParaRPr lang="hr-HR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0664" y="1340768"/>
            <a:ext cx="2598789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Istraživačko pitanje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9485" y="1340768"/>
            <a:ext cx="1499128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Hipoteze?</a:t>
            </a:r>
            <a:endParaRPr lang="hr-HR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2536" y="1988840"/>
            <a:ext cx="2735044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Ispitavanje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istraživačkog pitanja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4470" y="2132856"/>
            <a:ext cx="3009158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Provjeravanje hipoteze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7904" y="3140968"/>
            <a:ext cx="2438489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Podaci - Opažanja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4005064"/>
            <a:ext cx="2836033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Izvlačenje zaključaka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85576" y="4941168"/>
            <a:ext cx="2989922" cy="83099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Izgrađivanje teorije ili </a:t>
            </a:r>
          </a:p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Njezina modifikacija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02322" y="6093296"/>
            <a:ext cx="4756430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Nova istraživačka pitanja ili hipoteze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flipH="1">
            <a:off x="3635896" y="908720"/>
            <a:ext cx="288032" cy="576064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6444208" y="836712"/>
            <a:ext cx="288032" cy="648072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6804248" y="1844824"/>
            <a:ext cx="0" cy="36004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3995936" y="1772816"/>
            <a:ext cx="0" cy="36004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3779912" y="2708920"/>
            <a:ext cx="720080" cy="50405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flipH="1">
            <a:off x="5508104" y="2708920"/>
            <a:ext cx="648072" cy="50405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004048" y="3645024"/>
            <a:ext cx="0" cy="36004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5004048" y="4509120"/>
            <a:ext cx="0" cy="36004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5004048" y="5805264"/>
            <a:ext cx="0" cy="36004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33473" y="1628800"/>
            <a:ext cx="76122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Znanstvena metoda</a:t>
            </a:r>
            <a:r>
              <a:rPr lang="hr-H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Organizirani način upotrebe 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iskustva</a:t>
            </a:r>
          </a:p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hr-H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provjeravanja ideja s ciljem proširivanja znanja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1" y="2564904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Kao znanost, psihologija je odgovorna za </a:t>
            </a:r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brižljivo ispitivanje </a:t>
            </a:r>
            <a:r>
              <a:rPr lang="hr-H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ljudskog </a:t>
            </a:r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iskustva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Zbog </a:t>
            </a:r>
            <a:r>
              <a:rPr lang="hr-H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toga, sljedeće što psiholozi rade jeste 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ispitivanje istraživačkog </a:t>
            </a:r>
            <a:r>
              <a:rPr lang="hr-H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pitanja ili testiranje 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hipoteze pomoću </a:t>
            </a:r>
            <a:r>
              <a:rPr lang="hr-H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kontroliranih metoda kakvo 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prirodno </a:t>
            </a:r>
            <a:r>
              <a:rPr lang="hr-H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ili laboratorijsko opažanje</a:t>
            </a:r>
            <a:r>
              <a:rPr lang="hr-H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eksperiment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653136"/>
            <a:ext cx="8040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Objavljivanje istraživačkog izvještaja – ponavljanje istraživanja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4" name="Picture 6" descr="http://www.scope-mr.ch/uploads/pics/quantitative-forschungsmethode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2184177" cy="1533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204864"/>
            <a:ext cx="50529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Hipoteza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Pretpostavka -  Svi studenti</a:t>
            </a:r>
          </a:p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uče za ispite!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3768" y="332656"/>
            <a:ext cx="3563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Korisni pojmovi</a:t>
            </a:r>
            <a:endParaRPr lang="hr-H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2200" y="2204864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Populacija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8184" y="5445224"/>
            <a:ext cx="2792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Uzorak</a:t>
            </a:r>
            <a:r>
              <a:rPr lang="it-IT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slu</a:t>
            </a:r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čajni u.)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3140968"/>
            <a:ext cx="2095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Generalizacija</a:t>
            </a:r>
            <a:endParaRPr lang="hr-HR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9304" y="1700808"/>
            <a:ext cx="2753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Varijabla</a:t>
            </a:r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Studenti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2824" name="Picture 8" descr="http://www.unios.hr/uploads/monografija1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861048"/>
            <a:ext cx="3619500" cy="2305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2826" name="Picture 10" descr="http://www.marsicalive.it/wp-content/uploads/2011/10/sondagg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9190" y="2636912"/>
            <a:ext cx="4384810" cy="2658021"/>
          </a:xfrm>
          <a:prstGeom prst="rect">
            <a:avLst/>
          </a:prstGeom>
          <a:noFill/>
        </p:spPr>
      </p:pic>
      <p:pic>
        <p:nvPicPr>
          <p:cNvPr id="162828" name="Picture 12" descr="http://vallodidianoelezioni.myblog.it/media/00/00/5960000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869160"/>
            <a:ext cx="1656184" cy="1794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2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28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28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http://www.crastulo.it/media/22/58942094893582/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449166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15616" y="1484784"/>
            <a:ext cx="2817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Teoretska psihologija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6166" y="4077072"/>
            <a:ext cx="3587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Proširivanje teorije</a:t>
            </a:r>
          </a:p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Provjera hipoteze ili pretpostavki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332656"/>
            <a:ext cx="5942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Svrha istraživanja u psihologiji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8724" name="Picture 4" descr="http://www.virtuslanciano.it/images/news/contenuti/difficolt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6249" y="3789040"/>
            <a:ext cx="4337751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436096" y="3356992"/>
            <a:ext cx="3196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Primijenjena psihologija</a:t>
            </a:r>
            <a:endParaRPr lang="hr-HR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2823" y="2924944"/>
            <a:ext cx="4301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Pomoć pojedincu ili skupini u poteškoći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urved Left Arrow 10"/>
          <p:cNvSpPr/>
          <p:nvPr/>
        </p:nvSpPr>
        <p:spPr bwMode="auto">
          <a:xfrm rot="18508160">
            <a:off x="5321846" y="1093723"/>
            <a:ext cx="1092595" cy="2074941"/>
          </a:xfrm>
          <a:prstGeom prst="curvedLef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Curved Left Arrow 11"/>
          <p:cNvSpPr/>
          <p:nvPr/>
        </p:nvSpPr>
        <p:spPr bwMode="auto">
          <a:xfrm rot="6775202">
            <a:off x="2895597" y="4490605"/>
            <a:ext cx="1042058" cy="2551714"/>
          </a:xfrm>
          <a:prstGeom prst="curvedLef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8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8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0593" y="332656"/>
            <a:ext cx="57887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Metode opažanja u psihologiji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772816"/>
            <a:ext cx="3995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 smtClean="0">
                <a:latin typeface="Times New Roman" pitchFamily="18" charset="0"/>
                <a:cs typeface="Times New Roman" pitchFamily="18" charset="0"/>
              </a:rPr>
              <a:t>1. Proučavanje pojedinih slučajeva</a:t>
            </a:r>
            <a:endParaRPr lang="hr-H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9746" name="Picture 2" descr="http://www.scuoleverona18.it/scuola05/aggottobre/3otto/3ottfratt/osservar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1800225" cy="143827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979712" y="2420888"/>
            <a:ext cx="22172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Životopis – intervju</a:t>
            </a:r>
          </a:p>
          <a:p>
            <a:pPr algn="l"/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pitnici, testovi</a:t>
            </a:r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9750" name="Picture 6" descr="http://www.prigo.si/anke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772816"/>
            <a:ext cx="1964457" cy="2039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5364088" y="1772816"/>
            <a:ext cx="1225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Anketa</a:t>
            </a:r>
            <a:endParaRPr lang="hr-HR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13497" y="2276872"/>
            <a:ext cx="283443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Upitnik</a:t>
            </a:r>
          </a:p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Intervju</a:t>
            </a:r>
          </a:p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-Istraživanje o stavovima </a:t>
            </a:r>
          </a:p>
          <a:p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mišljenjima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9752" name="Picture 8" descr="http://www.thinkthanks.it/thth/images/stories/slides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933056"/>
            <a:ext cx="2523504" cy="1408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3059832" y="4005064"/>
            <a:ext cx="1209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Testovi</a:t>
            </a:r>
            <a:endParaRPr lang="hr-HR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15816" y="4365104"/>
            <a:ext cx="554510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Mjerenje osobina u populaciji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-pouzdanost, valjanost, osjetljivost, praktičnost testa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Vrste – temeljno 2 – strukturirani i </a:t>
            </a:r>
            <a:r>
              <a:rPr lang="hr-HR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projetkivni</a:t>
            </a:r>
            <a:endParaRPr lang="hr-H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Koriste se u svrhu: klinička, profesionalna, školska, </a:t>
            </a:r>
          </a:p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istraživanje,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9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http://4.bp.blogspot.com/_e3BsDt7_O88/Scp3BuDpntI/AAAAAAAAhKg/kL4n0tq050s/s800/TAT+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98588"/>
            <a:ext cx="6480720" cy="494742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188640"/>
            <a:ext cx="66155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 (</a:t>
            </a:r>
            <a:r>
              <a:rPr lang="hr-HR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Thematic</a:t>
            </a:r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appaerception</a:t>
            </a:r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test)</a:t>
            </a:r>
          </a:p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Projektivni</a:t>
            </a:r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test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0593" y="332656"/>
            <a:ext cx="57887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Metode opažanja u psihologiji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556792"/>
            <a:ext cx="3576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Metoda prirodnog opažanja </a:t>
            </a:r>
            <a:endParaRPr lang="hr-HR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0770" name="Picture 2" descr="http://4.bp.blogspot.com/-Q39086nqlq0/T42W8bFD-II/AAAAAAAAHWs/7K6t3OdA-QE/s1600/pellegrinaggio_t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3528392" cy="2354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0183" y="4581128"/>
            <a:ext cx="4015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Uobičajeno kretanje – nenametljivost</a:t>
            </a:r>
          </a:p>
          <a:p>
            <a:pPr algn="l"/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bjektivnost proučavanja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0772" name="Picture 4" descr="http://us.123rf.com/400wm/400/400/janpietruszk/janpietruszk1101/janpietruszk110100184/8564597-animali-di-laborator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060848"/>
            <a:ext cx="3420379" cy="2280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83463" y="1556792"/>
            <a:ext cx="1736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Laboratorij</a:t>
            </a:r>
            <a:endParaRPr lang="hr-HR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9992" y="4581128"/>
            <a:ext cx="4169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Provjeravaju se i demonstriraju teorije,</a:t>
            </a:r>
          </a:p>
          <a:p>
            <a:pPr algn="l"/>
            <a:r>
              <a:rPr lang="hr-H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ehnike i metode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0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0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9110" y="332656"/>
            <a:ext cx="3531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Metoda korelacije</a:t>
            </a:r>
            <a:endParaRPr lang="hr-H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908" y="1772816"/>
            <a:ext cx="836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hr-HR" sz="2000" b="1" dirty="0" smtClean="0">
                <a:solidFill>
                  <a:srgbClr val="000000"/>
                </a:solidFill>
              </a:rPr>
              <a:t>Znanstvena metoda kojom se proučavaju odnosi među varijablama.</a:t>
            </a:r>
            <a:endParaRPr lang="hr-HR" sz="2000" b="1" dirty="0">
              <a:solidFill>
                <a:srgbClr val="000000"/>
              </a:solidFill>
            </a:endParaRPr>
          </a:p>
        </p:txBody>
      </p:sp>
      <p:pic>
        <p:nvPicPr>
          <p:cNvPr id="161794" name="Picture 2" descr="http://speakitalianmagically.com/files/2010/09/sleep-learnin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852936"/>
            <a:ext cx="3528392" cy="235226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7748" y="3068960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Pozitivna </a:t>
            </a:r>
            <a:r>
              <a:rPr lang="hr-H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+1,00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4598" y="3140968"/>
            <a:ext cx="1835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Negativna </a:t>
            </a:r>
            <a:r>
              <a:rPr lang="hr-HR" sz="20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-1,00</a:t>
            </a:r>
            <a:endParaRPr lang="hr-H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1796" name="Picture 4" descr="http://3.bp.blogspot.com/-vHKZYFM_01g/T7SiMoQDZsI/AAAAAAAAHGY/4NFpE5RvJuM/s1600/crescita-personale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05064"/>
            <a:ext cx="23042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1798" name="Picture 6" descr="http://aloeforever.altervista.org/wordpress/wp-content/uploads/2009/12/alibi_aloefore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933056"/>
            <a:ext cx="1763638" cy="2593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powerpoint-template">
  <a:themeElements>
    <a:clrScheme name="powerpoint-template-24 10">
      <a:dk1>
        <a:srgbClr val="4D4D4D"/>
      </a:dk1>
      <a:lt1>
        <a:srgbClr val="FFFFFF"/>
      </a:lt1>
      <a:dk2>
        <a:srgbClr val="4D4D4D"/>
      </a:dk2>
      <a:lt2>
        <a:srgbClr val="4377BA"/>
      </a:lt2>
      <a:accent1>
        <a:srgbClr val="5793D1"/>
      </a:accent1>
      <a:accent2>
        <a:srgbClr val="5FA2DB"/>
      </a:accent2>
      <a:accent3>
        <a:srgbClr val="FFFFFF"/>
      </a:accent3>
      <a:accent4>
        <a:srgbClr val="404040"/>
      </a:accent4>
      <a:accent5>
        <a:srgbClr val="B4C8E5"/>
      </a:accent5>
      <a:accent6>
        <a:srgbClr val="5592C6"/>
      </a:accent6>
      <a:hlink>
        <a:srgbClr val="A29AA3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68AEE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4377BA"/>
        </a:lt2>
        <a:accent1>
          <a:srgbClr val="5793D1"/>
        </a:accent1>
        <a:accent2>
          <a:srgbClr val="5FA2DB"/>
        </a:accent2>
        <a:accent3>
          <a:srgbClr val="FFFFFF"/>
        </a:accent3>
        <a:accent4>
          <a:srgbClr val="404040"/>
        </a:accent4>
        <a:accent5>
          <a:srgbClr val="B4C8E5"/>
        </a:accent5>
        <a:accent6>
          <a:srgbClr val="5592C6"/>
        </a:accent6>
        <a:hlink>
          <a:srgbClr val="A29AA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161</TotalTime>
  <Words>389</Words>
  <Application>Microsoft Office PowerPoint</Application>
  <PresentationFormat>On-screen Show (4:3)</PresentationFormat>
  <Paragraphs>88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powerpoint-template</vt:lpstr>
      <vt:lpstr>Metode istraživanja u psihologiji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Metode istraživanja u psihologiji</dc:title>
  <dc:creator>Josip Bošnjaković</dc:creator>
  <cp:lastModifiedBy>Josip Bošnjaković</cp:lastModifiedBy>
  <cp:revision>22</cp:revision>
  <dcterms:created xsi:type="dcterms:W3CDTF">2012-10-11T06:52:19Z</dcterms:created>
  <dcterms:modified xsi:type="dcterms:W3CDTF">2012-10-12T06:55:43Z</dcterms:modified>
</cp:coreProperties>
</file>